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2" r:id="rId4"/>
    <p:sldId id="257" r:id="rId5"/>
    <p:sldId id="258" r:id="rId6"/>
    <p:sldId id="263" r:id="rId7"/>
    <p:sldId id="264" r:id="rId8"/>
    <p:sldId id="265" r:id="rId9"/>
    <p:sldId id="26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90765-9674-3B60-627C-D9CAD5AAE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478E99-C71C-50F2-5D9B-A028216B9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0A58CB-933C-381C-4307-2AD08FF2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650136-5D6D-F78A-F912-79A6672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15CE63-8C0C-2116-6BBD-853F1DA8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27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1C50C0-6E95-606C-34B5-C0E14C02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D716E8-A6A7-8C74-1D15-EB2A18F81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C5FFFE-5407-BA9E-C2F5-3F43A9DD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BE9AE5-60AF-EFBA-89F7-275BDF83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AB8E48-9C4E-DDA5-2AF4-C412ADA4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6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B82311-8BC2-2042-CD66-5CD3E8991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02BA9D-2A9D-6540-1200-CDF0B8A9A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AC6703-A9A5-A03D-97AC-2A918D40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D6A8FD-CCA0-06BA-A0D4-1C2C39B8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4B386A-5B1A-9334-7C60-DF8F7C66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94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6C393-D94A-14A7-29A5-362AA01E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0D0980-63B3-E0B4-4DD9-38CA09A98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6F3A6A-CEB8-6097-DD24-4BB2523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B4A684-D6D9-78CF-E862-742B819D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8B3957-C5EF-CB93-9FBE-244C2179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894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7567C1-7D47-9B1F-8725-EBAC2580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CAD574-8E69-BD6E-EFE1-8F8FE6D3D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E2B531-8500-F833-67D3-9A1145EF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F3636-7CA8-27DC-F3BA-AB58E8E8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0C656F-FAB8-25D2-B9C3-2E89AADD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3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EB2DA-FF99-BE48-EA7F-8EC0BE67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36008F-9161-DBB1-E4C3-AD966CACA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C0EDB8-95F6-893D-C16A-1FCD7F258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815CD3-D707-C422-7E2F-CEA64A7E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D80F05-7B63-A18A-2C6E-CD8995F7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D2C800-AEEA-53BE-45DF-8B955F70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80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A8FA54-B7C6-9DD1-1F0E-16F1DFCD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1E0A78-4E19-4E53-7B18-F24D7A8AA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97D0DF-FEBA-D518-89C3-EC6F6DF7B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2FB84CC-A45D-C71A-E5C4-B969F4D08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7BCC4A-F0CF-2C34-2199-91EDDA7E6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7913BC8-085D-F363-E1F1-2F213F04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A54BC79-F65B-93B2-E855-7C45D901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D9F5B56-8CD1-3FE7-0BF3-459F947D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29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BACC6-D7D1-114C-29C0-078B6C78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343FD15-F16E-4469-3FFF-AAAF33C2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A362F25-97C4-1BE3-9350-2CB9DCC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EB0E204-2964-46B6-C3BA-105EE832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23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6119B56-2218-DFC7-DE99-09BB9546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A81919-6DE9-BF00-C843-ABA6B79B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3C1CD1-2937-513F-D094-DE577B3A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2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50618E-858C-F1B9-296C-B3A19E4D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456A78-0603-A397-7C6E-525708EA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954C7E8-5423-248A-E8C1-A82AFCDCC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70ADEC-534C-66D9-C489-F6F42C20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09FC09-2786-D657-403A-FB8CF6C2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A8F8CD-9F02-6775-8597-0CDDCD71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106A1-A4A2-F4A0-E2A7-F3BEAB7B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97AA73-4339-D732-7388-A748640B6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D58F1EA-AC00-5CB0-7D01-DE748954C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EFD4D9-AC27-D818-1AF1-85BF4248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C7E8D5-7080-6B9A-3BF2-246AB937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F0539-AE9A-FD4E-D37D-7F479FFB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09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70D3570-2F9D-205B-BD21-545C81BA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DB687-C70C-6797-A28E-D99586719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B88D8E-D3E8-14FE-49A4-848C8898A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6F0D-3EAB-487A-8AA1-28DE16449A7B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DAD6C2-040B-C006-C409-AA03A23D9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F608C-1680-A9A8-A9C8-23E21D8A4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AB8A-7A55-4A9C-BA6C-DE558BCD3B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2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ADF5-8C4D-6148-3E89-7F8398B0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2DE37A-5D62-5B09-E87F-EA2C36BBD837}"/>
              </a:ext>
            </a:extLst>
          </p:cNvPr>
          <p:cNvCxnSpPr/>
          <p:nvPr/>
        </p:nvCxnSpPr>
        <p:spPr>
          <a:xfrm>
            <a:off x="421240" y="48288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6D6990-B558-D92C-E1C1-42154B3BACCE}"/>
              </a:ext>
            </a:extLst>
          </p:cNvPr>
          <p:cNvSpPr txBox="1"/>
          <p:nvPr/>
        </p:nvSpPr>
        <p:spPr>
          <a:xfrm>
            <a:off x="643848" y="1135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簡易フロー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2F62196-005D-D5F1-C524-7EE6AE12490B}"/>
              </a:ext>
            </a:extLst>
          </p:cNvPr>
          <p:cNvSpPr/>
          <p:nvPr/>
        </p:nvSpPr>
        <p:spPr>
          <a:xfrm>
            <a:off x="1393862" y="726857"/>
            <a:ext cx="1315092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タイトル</a:t>
            </a: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AA08B178-779F-8889-DDDF-157A886FE64C}"/>
              </a:ext>
            </a:extLst>
          </p:cNvPr>
          <p:cNvSpPr/>
          <p:nvPr/>
        </p:nvSpPr>
        <p:spPr>
          <a:xfrm rot="5400000">
            <a:off x="2809768" y="945396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89AA8C5-1E14-115B-93F8-516B54FD0A5D}"/>
              </a:ext>
            </a:extLst>
          </p:cNvPr>
          <p:cNvSpPr/>
          <p:nvPr/>
        </p:nvSpPr>
        <p:spPr>
          <a:xfrm>
            <a:off x="5232969" y="734518"/>
            <a:ext cx="1700373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trike="sngStrike" dirty="0">
                <a:solidFill>
                  <a:schemeClr val="tx1"/>
                </a:solidFill>
              </a:rPr>
              <a:t>OP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α</a:t>
            </a:r>
            <a:r>
              <a:rPr kumimoji="1" lang="ja-JP" altLang="en-US" dirty="0">
                <a:solidFill>
                  <a:schemeClr val="tx1"/>
                </a:solidFill>
              </a:rPr>
              <a:t>でオミット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9F75CAA-4097-C453-6420-B48B370DBAD3}"/>
              </a:ext>
            </a:extLst>
          </p:cNvPr>
          <p:cNvSpPr/>
          <p:nvPr/>
        </p:nvSpPr>
        <p:spPr>
          <a:xfrm>
            <a:off x="3267181" y="734518"/>
            <a:ext cx="1441376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初めから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E9BC0489-C34C-0726-236B-B1440B08663D}"/>
              </a:ext>
            </a:extLst>
          </p:cNvPr>
          <p:cNvSpPr/>
          <p:nvPr/>
        </p:nvSpPr>
        <p:spPr>
          <a:xfrm rot="5400000">
            <a:off x="4775553" y="95305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EDBF3DFF-9996-D7B2-80F7-A768051EE1EE}"/>
              </a:ext>
            </a:extLst>
          </p:cNvPr>
          <p:cNvSpPr/>
          <p:nvPr/>
        </p:nvSpPr>
        <p:spPr>
          <a:xfrm rot="5400000">
            <a:off x="7034159" y="937735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F6FEE25-270F-C497-1E3D-DB40138698A6}"/>
              </a:ext>
            </a:extLst>
          </p:cNvPr>
          <p:cNvSpPr/>
          <p:nvPr/>
        </p:nvSpPr>
        <p:spPr>
          <a:xfrm>
            <a:off x="7553216" y="726857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ゲーム開始（ゲーム画面へ）</a:t>
            </a: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BAA672BA-86F4-0937-47FC-121E671E4E4C}"/>
              </a:ext>
            </a:extLst>
          </p:cNvPr>
          <p:cNvSpPr/>
          <p:nvPr/>
        </p:nvSpPr>
        <p:spPr>
          <a:xfrm rot="5400000">
            <a:off x="2809767" y="185731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A83028A-8CEB-1D58-BC97-704DE5E42779}"/>
              </a:ext>
            </a:extLst>
          </p:cNvPr>
          <p:cNvSpPr/>
          <p:nvPr/>
        </p:nvSpPr>
        <p:spPr>
          <a:xfrm>
            <a:off x="5232968" y="1646439"/>
            <a:ext cx="1700373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ロード画面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348F709-C2EB-C069-D4F0-8B5C7BC9CD9D}"/>
              </a:ext>
            </a:extLst>
          </p:cNvPr>
          <p:cNvSpPr/>
          <p:nvPr/>
        </p:nvSpPr>
        <p:spPr>
          <a:xfrm>
            <a:off x="3267180" y="1646439"/>
            <a:ext cx="1441376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続きから</a:t>
            </a:r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8C87A23F-7066-A3F6-544B-B442BD49D476}"/>
              </a:ext>
            </a:extLst>
          </p:cNvPr>
          <p:cNvSpPr/>
          <p:nvPr/>
        </p:nvSpPr>
        <p:spPr>
          <a:xfrm rot="5400000">
            <a:off x="4775552" y="186497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二等辺三角形 27">
            <a:extLst>
              <a:ext uri="{FF2B5EF4-FFF2-40B4-BE49-F238E27FC236}">
                <a16:creationId xmlns:a16="http://schemas.microsoft.com/office/drawing/2014/main" id="{AF7FFF53-7306-C901-B093-1A710F9007DD}"/>
              </a:ext>
            </a:extLst>
          </p:cNvPr>
          <p:cNvSpPr/>
          <p:nvPr/>
        </p:nvSpPr>
        <p:spPr>
          <a:xfrm rot="5400000">
            <a:off x="7034158" y="1849656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1DD5F7F-C837-AD63-FF29-9ED624E487CB}"/>
              </a:ext>
            </a:extLst>
          </p:cNvPr>
          <p:cNvSpPr/>
          <p:nvPr/>
        </p:nvSpPr>
        <p:spPr>
          <a:xfrm>
            <a:off x="7553215" y="1638778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ゲーム開始（ゲーム画面へ）</a:t>
            </a:r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20D7319F-12F5-B8AF-826C-D1A546A21613}"/>
              </a:ext>
            </a:extLst>
          </p:cNvPr>
          <p:cNvSpPr/>
          <p:nvPr/>
        </p:nvSpPr>
        <p:spPr>
          <a:xfrm rot="5400000">
            <a:off x="2758396" y="351667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AB267F82-79A1-5DA1-1471-40A7C6FDB4F2}"/>
              </a:ext>
            </a:extLst>
          </p:cNvPr>
          <p:cNvSpPr/>
          <p:nvPr/>
        </p:nvSpPr>
        <p:spPr>
          <a:xfrm>
            <a:off x="3215808" y="3305800"/>
            <a:ext cx="1965789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trike="sngStrike" dirty="0">
                <a:solidFill>
                  <a:schemeClr val="tx1"/>
                </a:solidFill>
              </a:rPr>
              <a:t>設定</a:t>
            </a:r>
            <a:endParaRPr kumimoji="1" lang="en-US" altLang="ja-JP" strike="sngStrike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α</a:t>
            </a:r>
            <a:r>
              <a:rPr kumimoji="1" lang="ja-JP" altLang="en-US" dirty="0">
                <a:solidFill>
                  <a:schemeClr val="tx1"/>
                </a:solidFill>
              </a:rPr>
              <a:t>でオミット</a:t>
            </a:r>
          </a:p>
        </p:txBody>
      </p:sp>
      <p:sp>
        <p:nvSpPr>
          <p:cNvPr id="1027" name="二等辺三角形 1026">
            <a:extLst>
              <a:ext uri="{FF2B5EF4-FFF2-40B4-BE49-F238E27FC236}">
                <a16:creationId xmlns:a16="http://schemas.microsoft.com/office/drawing/2014/main" id="{F7F54093-DC54-DB09-7E06-DBEFF340C2C8}"/>
              </a:ext>
            </a:extLst>
          </p:cNvPr>
          <p:cNvSpPr/>
          <p:nvPr/>
        </p:nvSpPr>
        <p:spPr>
          <a:xfrm rot="5400000">
            <a:off x="5318379" y="350901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56A7726B-C655-451A-F356-C56D9783096D}"/>
              </a:ext>
            </a:extLst>
          </p:cNvPr>
          <p:cNvSpPr/>
          <p:nvPr/>
        </p:nvSpPr>
        <p:spPr>
          <a:xfrm>
            <a:off x="5837436" y="3298139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タイトルへ戻る</a:t>
            </a:r>
          </a:p>
        </p:txBody>
      </p:sp>
      <p:sp>
        <p:nvSpPr>
          <p:cNvPr id="1029" name="二等辺三角形 1028">
            <a:extLst>
              <a:ext uri="{FF2B5EF4-FFF2-40B4-BE49-F238E27FC236}">
                <a16:creationId xmlns:a16="http://schemas.microsoft.com/office/drawing/2014/main" id="{861EF55D-0A3D-CCE8-4421-906A761C607E}"/>
              </a:ext>
            </a:extLst>
          </p:cNvPr>
          <p:cNvSpPr/>
          <p:nvPr/>
        </p:nvSpPr>
        <p:spPr>
          <a:xfrm rot="5400000">
            <a:off x="11286159" y="1411363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二等辺三角形 1029">
            <a:extLst>
              <a:ext uri="{FF2B5EF4-FFF2-40B4-BE49-F238E27FC236}">
                <a16:creationId xmlns:a16="http://schemas.microsoft.com/office/drawing/2014/main" id="{4C17D1B9-DEEE-FC02-2053-BCAA495C4B3D}"/>
              </a:ext>
            </a:extLst>
          </p:cNvPr>
          <p:cNvSpPr/>
          <p:nvPr/>
        </p:nvSpPr>
        <p:spPr>
          <a:xfrm rot="5400000">
            <a:off x="1030624" y="4493449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089F6DD1-E49C-C1D3-D27C-427250C2E404}"/>
              </a:ext>
            </a:extLst>
          </p:cNvPr>
          <p:cNvSpPr/>
          <p:nvPr/>
        </p:nvSpPr>
        <p:spPr>
          <a:xfrm>
            <a:off x="1555674" y="4259096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ゲーム画面</a:t>
            </a:r>
          </a:p>
        </p:txBody>
      </p:sp>
      <p:sp>
        <p:nvSpPr>
          <p:cNvPr id="1032" name="二等辺三角形 1031">
            <a:extLst>
              <a:ext uri="{FF2B5EF4-FFF2-40B4-BE49-F238E27FC236}">
                <a16:creationId xmlns:a16="http://schemas.microsoft.com/office/drawing/2014/main" id="{E6FF83DB-1BB4-700D-8F55-0D34695B6857}"/>
              </a:ext>
            </a:extLst>
          </p:cNvPr>
          <p:cNvSpPr/>
          <p:nvPr/>
        </p:nvSpPr>
        <p:spPr>
          <a:xfrm rot="5400000">
            <a:off x="3546936" y="4477635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6B0086B7-F234-7C53-F925-6048EE920ECE}"/>
              </a:ext>
            </a:extLst>
          </p:cNvPr>
          <p:cNvSpPr/>
          <p:nvPr/>
        </p:nvSpPr>
        <p:spPr>
          <a:xfrm>
            <a:off x="4134483" y="4274910"/>
            <a:ext cx="1965788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育成アクション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 dirty="0">
                <a:solidFill>
                  <a:schemeClr val="tx1"/>
                </a:solidFill>
              </a:rPr>
              <a:t>仕様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ターン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4" name="二等辺三角形 1033">
            <a:extLst>
              <a:ext uri="{FF2B5EF4-FFF2-40B4-BE49-F238E27FC236}">
                <a16:creationId xmlns:a16="http://schemas.microsoft.com/office/drawing/2014/main" id="{C27010FC-3E48-D548-6214-FEB8D8CFE667}"/>
              </a:ext>
            </a:extLst>
          </p:cNvPr>
          <p:cNvSpPr/>
          <p:nvPr/>
        </p:nvSpPr>
        <p:spPr>
          <a:xfrm rot="5400000">
            <a:off x="6177115" y="4475477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008E4512-B64A-C877-6F57-FE00A75911A3}"/>
              </a:ext>
            </a:extLst>
          </p:cNvPr>
          <p:cNvSpPr/>
          <p:nvPr/>
        </p:nvSpPr>
        <p:spPr>
          <a:xfrm>
            <a:off x="6764662" y="4272752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r>
              <a:rPr kumimoji="1" lang="ja-JP" altLang="en-US" dirty="0">
                <a:solidFill>
                  <a:schemeClr val="tx1"/>
                </a:solidFill>
              </a:rPr>
              <a:t>分岐</a:t>
            </a:r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99BCCC2B-5616-9813-24AD-C69050020C8E}"/>
              </a:ext>
            </a:extLst>
          </p:cNvPr>
          <p:cNvSpPr/>
          <p:nvPr/>
        </p:nvSpPr>
        <p:spPr>
          <a:xfrm>
            <a:off x="9176099" y="4259096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3BA8700F-545E-5238-DDD1-355B6E153B06}"/>
              </a:ext>
            </a:extLst>
          </p:cNvPr>
          <p:cNvSpPr/>
          <p:nvPr/>
        </p:nvSpPr>
        <p:spPr>
          <a:xfrm>
            <a:off x="9199221" y="5146297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FCD56F6E-2FCE-A56B-7085-E375D691F7F1}"/>
              </a:ext>
            </a:extLst>
          </p:cNvPr>
          <p:cNvSpPr/>
          <p:nvPr/>
        </p:nvSpPr>
        <p:spPr>
          <a:xfrm>
            <a:off x="9199221" y="6033498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40" name="二等辺三角形 1039">
            <a:extLst>
              <a:ext uri="{FF2B5EF4-FFF2-40B4-BE49-F238E27FC236}">
                <a16:creationId xmlns:a16="http://schemas.microsoft.com/office/drawing/2014/main" id="{10DA56DC-DC53-8D7B-CAF9-E726A61F697B}"/>
              </a:ext>
            </a:extLst>
          </p:cNvPr>
          <p:cNvSpPr/>
          <p:nvPr/>
        </p:nvSpPr>
        <p:spPr>
          <a:xfrm rot="5400000">
            <a:off x="8625785" y="4491291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二等辺三角形 1042">
            <a:extLst>
              <a:ext uri="{FF2B5EF4-FFF2-40B4-BE49-F238E27FC236}">
                <a16:creationId xmlns:a16="http://schemas.microsoft.com/office/drawing/2014/main" id="{C2032966-6BD8-B63C-AD3D-526FDB811183}"/>
              </a:ext>
            </a:extLst>
          </p:cNvPr>
          <p:cNvSpPr/>
          <p:nvPr/>
        </p:nvSpPr>
        <p:spPr>
          <a:xfrm rot="5400000">
            <a:off x="7031155" y="2673581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41B56228-1668-1EA9-E8DE-40AB3C476864}"/>
              </a:ext>
            </a:extLst>
          </p:cNvPr>
          <p:cNvSpPr/>
          <p:nvPr/>
        </p:nvSpPr>
        <p:spPr>
          <a:xfrm>
            <a:off x="7550212" y="2462703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『</a:t>
            </a:r>
            <a:r>
              <a:rPr kumimoji="1" lang="ja-JP" altLang="en-US" dirty="0">
                <a:solidFill>
                  <a:schemeClr val="tx1"/>
                </a:solidFill>
              </a:rPr>
              <a:t>戻る</a:t>
            </a:r>
            <a:r>
              <a:rPr kumimoji="1" lang="en-US" altLang="ja-JP" dirty="0">
                <a:solidFill>
                  <a:schemeClr val="tx1"/>
                </a:solidFill>
              </a:rPr>
              <a:t>』</a:t>
            </a:r>
            <a:r>
              <a:rPr kumimoji="1" lang="ja-JP" altLang="en-US" dirty="0">
                <a:solidFill>
                  <a:schemeClr val="tx1"/>
                </a:solidFill>
              </a:rPr>
              <a:t>で、タイトルへ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※α</a:t>
            </a:r>
            <a:r>
              <a:rPr kumimoji="1" lang="ja-JP" altLang="en-US" dirty="0">
                <a:solidFill>
                  <a:schemeClr val="tx1"/>
                </a:solidFill>
              </a:rPr>
              <a:t>仕様、要件等</a:t>
            </a:r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A4C45C88-80DE-1742-435B-B258CD49DC27}"/>
              </a:ext>
            </a:extLst>
          </p:cNvPr>
          <p:cNvSpPr/>
          <p:nvPr/>
        </p:nvSpPr>
        <p:spPr>
          <a:xfrm>
            <a:off x="2986776" y="5556319"/>
            <a:ext cx="3777886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名称全て仮</a:t>
            </a:r>
          </a:p>
        </p:txBody>
      </p:sp>
    </p:spTree>
    <p:extLst>
      <p:ext uri="{BB962C8B-B14F-4D97-AF65-F5344CB8AC3E}">
        <p14:creationId xmlns:p14="http://schemas.microsoft.com/office/powerpoint/2010/main" val="136854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46B68F1-7F19-B921-C5C6-A6F8A7E72A25}"/>
              </a:ext>
            </a:extLst>
          </p:cNvPr>
          <p:cNvCxnSpPr/>
          <p:nvPr/>
        </p:nvCxnSpPr>
        <p:spPr>
          <a:xfrm>
            <a:off x="421240" y="48288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BD008A-F290-C49B-8F49-87F55FF9E735}"/>
              </a:ext>
            </a:extLst>
          </p:cNvPr>
          <p:cNvSpPr txBox="1"/>
          <p:nvPr/>
        </p:nvSpPr>
        <p:spPr>
          <a:xfrm>
            <a:off x="643848" y="1135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簡易フロー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96C916-238C-76EF-4B17-DE6F77C57A4A}"/>
              </a:ext>
            </a:extLst>
          </p:cNvPr>
          <p:cNvSpPr/>
          <p:nvPr/>
        </p:nvSpPr>
        <p:spPr>
          <a:xfrm>
            <a:off x="1393862" y="726857"/>
            <a:ext cx="1315092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タイトル</a:t>
            </a: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CCECF112-9EC2-AB3E-7DD4-B4DCF2A5F2B1}"/>
              </a:ext>
            </a:extLst>
          </p:cNvPr>
          <p:cNvSpPr/>
          <p:nvPr/>
        </p:nvSpPr>
        <p:spPr>
          <a:xfrm rot="5400000">
            <a:off x="2809768" y="945396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DF83954-A77F-B2BF-5247-8878DD4367C2}"/>
              </a:ext>
            </a:extLst>
          </p:cNvPr>
          <p:cNvSpPr/>
          <p:nvPr/>
        </p:nvSpPr>
        <p:spPr>
          <a:xfrm>
            <a:off x="5232969" y="734518"/>
            <a:ext cx="1700373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trike="sngStrike" dirty="0">
                <a:solidFill>
                  <a:schemeClr val="tx1"/>
                </a:solidFill>
              </a:rPr>
              <a:t>OP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α</a:t>
            </a:r>
            <a:r>
              <a:rPr kumimoji="1" lang="ja-JP" altLang="en-US" dirty="0">
                <a:solidFill>
                  <a:schemeClr val="tx1"/>
                </a:solidFill>
              </a:rPr>
              <a:t>でオミット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B15AC92-2379-56F2-6FB0-DA27F45CF8F7}"/>
              </a:ext>
            </a:extLst>
          </p:cNvPr>
          <p:cNvSpPr/>
          <p:nvPr/>
        </p:nvSpPr>
        <p:spPr>
          <a:xfrm>
            <a:off x="3267181" y="734518"/>
            <a:ext cx="1441376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初めから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4F05C447-C3C3-D4A7-05E0-29B0F1382382}"/>
              </a:ext>
            </a:extLst>
          </p:cNvPr>
          <p:cNvSpPr/>
          <p:nvPr/>
        </p:nvSpPr>
        <p:spPr>
          <a:xfrm rot="5400000">
            <a:off x="4775553" y="95305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30BD494C-74E5-460D-8296-14AD820B92B4}"/>
              </a:ext>
            </a:extLst>
          </p:cNvPr>
          <p:cNvSpPr/>
          <p:nvPr/>
        </p:nvSpPr>
        <p:spPr>
          <a:xfrm rot="5400000">
            <a:off x="7034159" y="937735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EEE4717-7D29-682E-EF74-D75AA4FB5F83}"/>
              </a:ext>
            </a:extLst>
          </p:cNvPr>
          <p:cNvSpPr/>
          <p:nvPr/>
        </p:nvSpPr>
        <p:spPr>
          <a:xfrm>
            <a:off x="7553216" y="726857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ゲーム開始（ゲーム画面へ）</a:t>
            </a:r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917FD5B1-B3FF-7F9B-FA60-EB1B71E6C7E5}"/>
              </a:ext>
            </a:extLst>
          </p:cNvPr>
          <p:cNvSpPr/>
          <p:nvPr/>
        </p:nvSpPr>
        <p:spPr>
          <a:xfrm rot="5400000">
            <a:off x="2809767" y="185731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E7CCE1-61E0-5729-F85A-1797F071A61D}"/>
              </a:ext>
            </a:extLst>
          </p:cNvPr>
          <p:cNvSpPr/>
          <p:nvPr/>
        </p:nvSpPr>
        <p:spPr>
          <a:xfrm>
            <a:off x="5232968" y="1646439"/>
            <a:ext cx="1700373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ロード画面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871E477-8705-8DE6-069B-C135224EEF85}"/>
              </a:ext>
            </a:extLst>
          </p:cNvPr>
          <p:cNvSpPr/>
          <p:nvPr/>
        </p:nvSpPr>
        <p:spPr>
          <a:xfrm>
            <a:off x="3267180" y="1646439"/>
            <a:ext cx="1441376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続きから</a:t>
            </a:r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04343F4D-5C19-AB40-0BC9-F82030EA49E4}"/>
              </a:ext>
            </a:extLst>
          </p:cNvPr>
          <p:cNvSpPr/>
          <p:nvPr/>
        </p:nvSpPr>
        <p:spPr>
          <a:xfrm rot="5400000">
            <a:off x="4775552" y="186497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二等辺三角形 27">
            <a:extLst>
              <a:ext uri="{FF2B5EF4-FFF2-40B4-BE49-F238E27FC236}">
                <a16:creationId xmlns:a16="http://schemas.microsoft.com/office/drawing/2014/main" id="{0ADE3479-77F7-7F49-DBE3-EE6BE07FE003}"/>
              </a:ext>
            </a:extLst>
          </p:cNvPr>
          <p:cNvSpPr/>
          <p:nvPr/>
        </p:nvSpPr>
        <p:spPr>
          <a:xfrm rot="5400000">
            <a:off x="7034158" y="1849656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58745D5-D843-8482-F259-5210AB68613F}"/>
              </a:ext>
            </a:extLst>
          </p:cNvPr>
          <p:cNvSpPr/>
          <p:nvPr/>
        </p:nvSpPr>
        <p:spPr>
          <a:xfrm>
            <a:off x="7553215" y="1638778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ゲーム開始（ゲーム画面へ）</a:t>
            </a:r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0EE5DD2E-35D2-91D0-DAC0-9CA88588A1A8}"/>
              </a:ext>
            </a:extLst>
          </p:cNvPr>
          <p:cNvSpPr/>
          <p:nvPr/>
        </p:nvSpPr>
        <p:spPr>
          <a:xfrm rot="5400000">
            <a:off x="2758396" y="351667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3165649C-F02C-1821-746E-E5C47DA55786}"/>
              </a:ext>
            </a:extLst>
          </p:cNvPr>
          <p:cNvSpPr/>
          <p:nvPr/>
        </p:nvSpPr>
        <p:spPr>
          <a:xfrm>
            <a:off x="3215808" y="3305800"/>
            <a:ext cx="1965789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trike="sngStrike" dirty="0">
                <a:solidFill>
                  <a:schemeClr val="tx1"/>
                </a:solidFill>
              </a:rPr>
              <a:t>設定</a:t>
            </a:r>
            <a:endParaRPr kumimoji="1" lang="en-US" altLang="ja-JP" strike="sngStrike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α</a:t>
            </a:r>
            <a:r>
              <a:rPr kumimoji="1" lang="ja-JP" altLang="en-US" dirty="0">
                <a:solidFill>
                  <a:schemeClr val="tx1"/>
                </a:solidFill>
              </a:rPr>
              <a:t>でオミット</a:t>
            </a:r>
          </a:p>
        </p:txBody>
      </p:sp>
      <p:sp>
        <p:nvSpPr>
          <p:cNvPr id="1027" name="二等辺三角形 1026">
            <a:extLst>
              <a:ext uri="{FF2B5EF4-FFF2-40B4-BE49-F238E27FC236}">
                <a16:creationId xmlns:a16="http://schemas.microsoft.com/office/drawing/2014/main" id="{00BE2F1C-0E1F-56F4-B828-C7759F81C180}"/>
              </a:ext>
            </a:extLst>
          </p:cNvPr>
          <p:cNvSpPr/>
          <p:nvPr/>
        </p:nvSpPr>
        <p:spPr>
          <a:xfrm rot="5400000">
            <a:off x="5318379" y="3509017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4A0EF7D1-1E42-AAF1-984B-B5664CE0EF70}"/>
              </a:ext>
            </a:extLst>
          </p:cNvPr>
          <p:cNvSpPr/>
          <p:nvPr/>
        </p:nvSpPr>
        <p:spPr>
          <a:xfrm>
            <a:off x="5837436" y="3298139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タイトルへ戻る</a:t>
            </a:r>
          </a:p>
        </p:txBody>
      </p:sp>
      <p:sp>
        <p:nvSpPr>
          <p:cNvPr id="1029" name="二等辺三角形 1028">
            <a:extLst>
              <a:ext uri="{FF2B5EF4-FFF2-40B4-BE49-F238E27FC236}">
                <a16:creationId xmlns:a16="http://schemas.microsoft.com/office/drawing/2014/main" id="{475E609C-1C98-C035-933F-AA40C48F2408}"/>
              </a:ext>
            </a:extLst>
          </p:cNvPr>
          <p:cNvSpPr/>
          <p:nvPr/>
        </p:nvSpPr>
        <p:spPr>
          <a:xfrm rot="5400000">
            <a:off x="11286159" y="1411363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二等辺三角形 1029">
            <a:extLst>
              <a:ext uri="{FF2B5EF4-FFF2-40B4-BE49-F238E27FC236}">
                <a16:creationId xmlns:a16="http://schemas.microsoft.com/office/drawing/2014/main" id="{B15E896F-78A9-63DF-026F-2A8D8B49C0F0}"/>
              </a:ext>
            </a:extLst>
          </p:cNvPr>
          <p:cNvSpPr/>
          <p:nvPr/>
        </p:nvSpPr>
        <p:spPr>
          <a:xfrm rot="5400000">
            <a:off x="1030624" y="4493449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7221955B-BCA1-6AFB-5D30-E9B58A6B164D}"/>
              </a:ext>
            </a:extLst>
          </p:cNvPr>
          <p:cNvSpPr/>
          <p:nvPr/>
        </p:nvSpPr>
        <p:spPr>
          <a:xfrm>
            <a:off x="1555674" y="4259096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ゲーム画面</a:t>
            </a:r>
          </a:p>
        </p:txBody>
      </p:sp>
      <p:sp>
        <p:nvSpPr>
          <p:cNvPr id="1032" name="二等辺三角形 1031">
            <a:extLst>
              <a:ext uri="{FF2B5EF4-FFF2-40B4-BE49-F238E27FC236}">
                <a16:creationId xmlns:a16="http://schemas.microsoft.com/office/drawing/2014/main" id="{61AFF03D-290B-33C5-C07B-B0793CCC795B}"/>
              </a:ext>
            </a:extLst>
          </p:cNvPr>
          <p:cNvSpPr/>
          <p:nvPr/>
        </p:nvSpPr>
        <p:spPr>
          <a:xfrm rot="5400000">
            <a:off x="3546936" y="4477635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501BF865-184E-6981-64EF-27B09B72FCD7}"/>
              </a:ext>
            </a:extLst>
          </p:cNvPr>
          <p:cNvSpPr/>
          <p:nvPr/>
        </p:nvSpPr>
        <p:spPr>
          <a:xfrm>
            <a:off x="4134483" y="4274910"/>
            <a:ext cx="1965788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育成アクション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 dirty="0">
                <a:solidFill>
                  <a:schemeClr val="tx1"/>
                </a:solidFill>
              </a:rPr>
              <a:t>仕様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ターン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4" name="二等辺三角形 1033">
            <a:extLst>
              <a:ext uri="{FF2B5EF4-FFF2-40B4-BE49-F238E27FC236}">
                <a16:creationId xmlns:a16="http://schemas.microsoft.com/office/drawing/2014/main" id="{7835B910-A1BB-5409-935E-5893720BD24A}"/>
              </a:ext>
            </a:extLst>
          </p:cNvPr>
          <p:cNvSpPr/>
          <p:nvPr/>
        </p:nvSpPr>
        <p:spPr>
          <a:xfrm rot="5400000">
            <a:off x="6177115" y="4475477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0EC983D7-2050-1749-0A87-A4E157914299}"/>
              </a:ext>
            </a:extLst>
          </p:cNvPr>
          <p:cNvSpPr/>
          <p:nvPr/>
        </p:nvSpPr>
        <p:spPr>
          <a:xfrm>
            <a:off x="6764662" y="4272752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r>
              <a:rPr kumimoji="1" lang="ja-JP" altLang="en-US" dirty="0">
                <a:solidFill>
                  <a:schemeClr val="tx1"/>
                </a:solidFill>
              </a:rPr>
              <a:t>分岐</a:t>
            </a:r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113771A6-D760-097D-58C4-3E9C678201FF}"/>
              </a:ext>
            </a:extLst>
          </p:cNvPr>
          <p:cNvSpPr/>
          <p:nvPr/>
        </p:nvSpPr>
        <p:spPr>
          <a:xfrm>
            <a:off x="9176099" y="4259096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D8AD86C0-C0A1-B6E0-0925-10A0A5EBB1A4}"/>
              </a:ext>
            </a:extLst>
          </p:cNvPr>
          <p:cNvSpPr/>
          <p:nvPr/>
        </p:nvSpPr>
        <p:spPr>
          <a:xfrm>
            <a:off x="9199221" y="5146297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301F8CC2-C25B-C107-D0D5-680F16314F93}"/>
              </a:ext>
            </a:extLst>
          </p:cNvPr>
          <p:cNvSpPr/>
          <p:nvPr/>
        </p:nvSpPr>
        <p:spPr>
          <a:xfrm>
            <a:off x="9199221" y="6033498"/>
            <a:ext cx="1793696" cy="662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</a:t>
            </a:r>
            <a:r>
              <a:rPr kumimoji="1" lang="ja-JP" altLang="en-US" dirty="0">
                <a:solidFill>
                  <a:schemeClr val="tx1"/>
                </a:solidFill>
              </a:rPr>
              <a:t>数値最大</a:t>
            </a:r>
            <a:r>
              <a:rPr kumimoji="1" lang="en-US" altLang="ja-JP" dirty="0">
                <a:solidFill>
                  <a:schemeClr val="tx1"/>
                </a:solidFill>
              </a:rPr>
              <a:t>ED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40" name="二等辺三角形 1039">
            <a:extLst>
              <a:ext uri="{FF2B5EF4-FFF2-40B4-BE49-F238E27FC236}">
                <a16:creationId xmlns:a16="http://schemas.microsoft.com/office/drawing/2014/main" id="{278D1A50-F5B9-DE43-1537-A3A642721BDE}"/>
              </a:ext>
            </a:extLst>
          </p:cNvPr>
          <p:cNvSpPr/>
          <p:nvPr/>
        </p:nvSpPr>
        <p:spPr>
          <a:xfrm rot="5400000">
            <a:off x="8625785" y="4491291"/>
            <a:ext cx="482886" cy="2256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二等辺三角形 1042">
            <a:extLst>
              <a:ext uri="{FF2B5EF4-FFF2-40B4-BE49-F238E27FC236}">
                <a16:creationId xmlns:a16="http://schemas.microsoft.com/office/drawing/2014/main" id="{E266F0C0-EF50-FF9F-73AC-514B0F53410C}"/>
              </a:ext>
            </a:extLst>
          </p:cNvPr>
          <p:cNvSpPr/>
          <p:nvPr/>
        </p:nvSpPr>
        <p:spPr>
          <a:xfrm rot="5400000">
            <a:off x="7031155" y="2673581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205FBE3D-A1A4-4006-3E65-60A10ACE3912}"/>
              </a:ext>
            </a:extLst>
          </p:cNvPr>
          <p:cNvSpPr/>
          <p:nvPr/>
        </p:nvSpPr>
        <p:spPr>
          <a:xfrm>
            <a:off x="7550212" y="2462703"/>
            <a:ext cx="3354514" cy="6626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『</a:t>
            </a:r>
            <a:r>
              <a:rPr kumimoji="1" lang="ja-JP" altLang="en-US" dirty="0">
                <a:solidFill>
                  <a:schemeClr val="tx1"/>
                </a:solidFill>
              </a:rPr>
              <a:t>戻る</a:t>
            </a:r>
            <a:r>
              <a:rPr kumimoji="1" lang="en-US" altLang="ja-JP" dirty="0">
                <a:solidFill>
                  <a:schemeClr val="tx1"/>
                </a:solidFill>
              </a:rPr>
              <a:t>』</a:t>
            </a:r>
            <a:r>
              <a:rPr kumimoji="1" lang="ja-JP" altLang="en-US" dirty="0">
                <a:solidFill>
                  <a:schemeClr val="tx1"/>
                </a:solidFill>
              </a:rPr>
              <a:t>で、タイトルへ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※α</a:t>
            </a:r>
            <a:r>
              <a:rPr kumimoji="1" lang="ja-JP" altLang="en-US" dirty="0">
                <a:solidFill>
                  <a:schemeClr val="tx1"/>
                </a:solidFill>
              </a:rPr>
              <a:t>仕様、要件等</a:t>
            </a:r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2972C9FD-603B-36C9-F16D-86BFFD19247E}"/>
              </a:ext>
            </a:extLst>
          </p:cNvPr>
          <p:cNvSpPr/>
          <p:nvPr/>
        </p:nvSpPr>
        <p:spPr>
          <a:xfrm>
            <a:off x="2986776" y="5556319"/>
            <a:ext cx="3777886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名称全て仮</a:t>
            </a:r>
          </a:p>
        </p:txBody>
      </p:sp>
    </p:spTree>
    <p:extLst>
      <p:ext uri="{BB962C8B-B14F-4D97-AF65-F5344CB8AC3E}">
        <p14:creationId xmlns:p14="http://schemas.microsoft.com/office/powerpoint/2010/main" val="256646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8D888-46F2-9029-E33A-99C815C7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7B0FEC9-3C79-C956-BA74-E7D5C0BAEBB0}"/>
              </a:ext>
            </a:extLst>
          </p:cNvPr>
          <p:cNvCxnSpPr/>
          <p:nvPr/>
        </p:nvCxnSpPr>
        <p:spPr>
          <a:xfrm>
            <a:off x="421240" y="485268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BFB88AF-5C29-07AC-9127-7833ADAA0406}"/>
              </a:ext>
            </a:extLst>
          </p:cNvPr>
          <p:cNvSpPr txBox="1"/>
          <p:nvPr/>
        </p:nvSpPr>
        <p:spPr>
          <a:xfrm>
            <a:off x="643848" y="1135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タイトル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47F9E11-BDF2-E8CD-F0CD-2A3160BC7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9" t="26067" r="43876" b="31236"/>
          <a:stretch/>
        </p:blipFill>
        <p:spPr>
          <a:xfrm>
            <a:off x="575347" y="1458931"/>
            <a:ext cx="4078841" cy="292813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0C3DE5-7D3B-C800-FE8B-EFD386576450}"/>
              </a:ext>
            </a:extLst>
          </p:cNvPr>
          <p:cNvSpPr/>
          <p:nvPr/>
        </p:nvSpPr>
        <p:spPr>
          <a:xfrm>
            <a:off x="1156671" y="779553"/>
            <a:ext cx="2469221" cy="4957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全体イメージ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9B4C3DD-92A1-2434-A04F-3950F5D59271}"/>
              </a:ext>
            </a:extLst>
          </p:cNvPr>
          <p:cNvSpPr/>
          <p:nvPr/>
        </p:nvSpPr>
        <p:spPr>
          <a:xfrm>
            <a:off x="7144793" y="779553"/>
            <a:ext cx="2469221" cy="4957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分解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0F718C-B2B1-2384-EA34-785E67E4C868}"/>
              </a:ext>
            </a:extLst>
          </p:cNvPr>
          <p:cNvSpPr/>
          <p:nvPr/>
        </p:nvSpPr>
        <p:spPr>
          <a:xfrm>
            <a:off x="6236413" y="1416551"/>
            <a:ext cx="4890500" cy="29281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8FDB0AF-0C28-18D1-68B0-39D2118077C8}"/>
              </a:ext>
            </a:extLst>
          </p:cNvPr>
          <p:cNvSpPr/>
          <p:nvPr/>
        </p:nvSpPr>
        <p:spPr>
          <a:xfrm>
            <a:off x="5780531" y="1275280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B35831F-FE70-3F41-86D1-62C5A142291F}"/>
              </a:ext>
            </a:extLst>
          </p:cNvPr>
          <p:cNvSpPr/>
          <p:nvPr/>
        </p:nvSpPr>
        <p:spPr>
          <a:xfrm>
            <a:off x="6770666" y="1664416"/>
            <a:ext cx="3863083" cy="1130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3E74B9-4B2A-E77D-DCFB-D6583C4E2803}"/>
              </a:ext>
            </a:extLst>
          </p:cNvPr>
          <p:cNvSpPr/>
          <p:nvPr/>
        </p:nvSpPr>
        <p:spPr>
          <a:xfrm>
            <a:off x="6687641" y="1634447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B22F33-90BF-4DB6-392E-0666E885E4AE}"/>
              </a:ext>
            </a:extLst>
          </p:cNvPr>
          <p:cNvSpPr/>
          <p:nvPr/>
        </p:nvSpPr>
        <p:spPr>
          <a:xfrm>
            <a:off x="7517278" y="3027028"/>
            <a:ext cx="2424701" cy="29794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7D379F-AF43-1CD3-641B-0496B740913B}"/>
              </a:ext>
            </a:extLst>
          </p:cNvPr>
          <p:cNvSpPr/>
          <p:nvPr/>
        </p:nvSpPr>
        <p:spPr>
          <a:xfrm>
            <a:off x="7438486" y="2958958"/>
            <a:ext cx="2424701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③　初めから</a:t>
            </a:r>
            <a:endParaRPr kumimoji="1" lang="ja-JP" altLang="en-US" sz="1400" dirty="0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1E96E7F-363E-141C-F791-CF44E72308D1}"/>
              </a:ext>
            </a:extLst>
          </p:cNvPr>
          <p:cNvSpPr/>
          <p:nvPr/>
        </p:nvSpPr>
        <p:spPr>
          <a:xfrm>
            <a:off x="7517278" y="3393043"/>
            <a:ext cx="2424701" cy="29794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AB50A16-5161-06A6-41BA-00AFA70EEC4F}"/>
              </a:ext>
            </a:extLst>
          </p:cNvPr>
          <p:cNvSpPr/>
          <p:nvPr/>
        </p:nvSpPr>
        <p:spPr>
          <a:xfrm>
            <a:off x="7438486" y="3324973"/>
            <a:ext cx="2424701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④　続きから</a:t>
            </a:r>
            <a:endParaRPr kumimoji="1" lang="ja-JP" altLang="en-US" sz="1400" dirty="0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D1CA7BC-A147-CE16-2B01-90D136520E5D}"/>
              </a:ext>
            </a:extLst>
          </p:cNvPr>
          <p:cNvSpPr/>
          <p:nvPr/>
        </p:nvSpPr>
        <p:spPr>
          <a:xfrm>
            <a:off x="7357127" y="3816210"/>
            <a:ext cx="3040320" cy="29794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48677F27-DEB7-E374-C236-B8520E3F512E}"/>
              </a:ext>
            </a:extLst>
          </p:cNvPr>
          <p:cNvSpPr/>
          <p:nvPr/>
        </p:nvSpPr>
        <p:spPr>
          <a:xfrm>
            <a:off x="7278335" y="3748140"/>
            <a:ext cx="3040320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⑤　設定（素材置くだけ！）</a:t>
            </a:r>
            <a:endParaRPr kumimoji="1" lang="ja-JP" altLang="en-US" sz="1400" dirty="0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1036" name="表 1035">
            <a:extLst>
              <a:ext uri="{FF2B5EF4-FFF2-40B4-BE49-F238E27FC236}">
                <a16:creationId xmlns:a16="http://schemas.microsoft.com/office/drawing/2014/main" id="{A81FCEC6-7D6B-45FC-DF26-05B1B4E13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32817"/>
              </p:ext>
            </p:extLst>
          </p:nvPr>
        </p:nvGraphicFramePr>
        <p:xfrm>
          <a:off x="1543146" y="4843623"/>
          <a:ext cx="8737600" cy="142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659">
                  <a:extLst>
                    <a:ext uri="{9D8B030D-6E8A-4147-A177-3AD203B41FA5}">
                      <a16:colId xmlns:a16="http://schemas.microsoft.com/office/drawing/2014/main" val="865219807"/>
                    </a:ext>
                  </a:extLst>
                </a:gridCol>
                <a:gridCol w="4544948">
                  <a:extLst>
                    <a:ext uri="{9D8B030D-6E8A-4147-A177-3AD203B41FA5}">
                      <a16:colId xmlns:a16="http://schemas.microsoft.com/office/drawing/2014/main" val="2707037770"/>
                    </a:ext>
                  </a:extLst>
                </a:gridCol>
                <a:gridCol w="2427993">
                  <a:extLst>
                    <a:ext uri="{9D8B030D-6E8A-4147-A177-3AD203B41FA5}">
                      <a16:colId xmlns:a16="http://schemas.microsoft.com/office/drawing/2014/main" val="62671151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必要素材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内容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備考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263397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１、背景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長方形でいいですが、</a:t>
                      </a:r>
                      <a:r>
                        <a:rPr lang="en-US" sz="1100" u="none" strike="noStrike" dirty="0">
                          <a:effectLst/>
                        </a:rPr>
                        <a:t>https://min-chi.material.jp/　</a:t>
                      </a:r>
                      <a:r>
                        <a:rPr lang="ja-JP" altLang="en-US" sz="1100" u="none" strike="noStrike" dirty="0">
                          <a:effectLst/>
                        </a:rPr>
                        <a:t>とかの表示でも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一応、ざっくりサイズ内容ください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824261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２、タイトルロゴ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https://free-materials.com/tag/%E3%83%AD%E3%82%B4/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>
                          <a:effectLst/>
                        </a:rPr>
                        <a:t>〃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0335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３、アイコン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テキストで、初めから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>
                          <a:effectLst/>
                        </a:rPr>
                        <a:t>〃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757358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４、アイコン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テキストで、続きから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>
                          <a:effectLst/>
                        </a:rPr>
                        <a:t>〃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361673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５、アイコン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テキストで、オプション　</a:t>
                      </a:r>
                      <a:r>
                        <a:rPr lang="en-US" altLang="ja-JP" sz="1100" u="none" strike="noStrike" dirty="0">
                          <a:effectLst/>
                        </a:rPr>
                        <a:t>※</a:t>
                      </a:r>
                      <a:r>
                        <a:rPr lang="ja-JP" altLang="en-US" sz="1100" u="none" strike="noStrike" dirty="0">
                          <a:effectLst/>
                        </a:rPr>
                        <a:t>遷移無し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〃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721030"/>
                  </a:ext>
                </a:extLst>
              </a:tr>
            </a:tbl>
          </a:graphicData>
        </a:graphic>
      </p:graphicFrame>
      <p:sp>
        <p:nvSpPr>
          <p:cNvPr id="1041" name="二等辺三角形 1040">
            <a:extLst>
              <a:ext uri="{FF2B5EF4-FFF2-40B4-BE49-F238E27FC236}">
                <a16:creationId xmlns:a16="http://schemas.microsoft.com/office/drawing/2014/main" id="{014EE855-A0B9-92B9-EFF4-4A12007228DD}"/>
              </a:ext>
            </a:extLst>
          </p:cNvPr>
          <p:cNvSpPr/>
          <p:nvPr/>
        </p:nvSpPr>
        <p:spPr>
          <a:xfrm rot="5400000">
            <a:off x="5231486" y="2611139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784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B6518-E68B-29A9-364A-C219C2C1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912005D-104A-F150-465F-EE4D782BC92B}"/>
              </a:ext>
            </a:extLst>
          </p:cNvPr>
          <p:cNvSpPr txBox="1"/>
          <p:nvPr/>
        </p:nvSpPr>
        <p:spPr>
          <a:xfrm>
            <a:off x="643848" y="1135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73042C-6691-0B2E-CC3D-DBC90B52C1D0}"/>
              </a:ext>
            </a:extLst>
          </p:cNvPr>
          <p:cNvSpPr/>
          <p:nvPr/>
        </p:nvSpPr>
        <p:spPr>
          <a:xfrm>
            <a:off x="1078614" y="589977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全体イメージ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85A989C-3225-DA53-A889-7C446D2F6683}"/>
              </a:ext>
            </a:extLst>
          </p:cNvPr>
          <p:cNvSpPr/>
          <p:nvPr/>
        </p:nvSpPr>
        <p:spPr>
          <a:xfrm>
            <a:off x="7066736" y="589977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202A64-64BF-E7EB-F751-87B7FBB8C255}"/>
              </a:ext>
            </a:extLst>
          </p:cNvPr>
          <p:cNvSpPr/>
          <p:nvPr/>
        </p:nvSpPr>
        <p:spPr>
          <a:xfrm>
            <a:off x="5248516" y="1103687"/>
            <a:ext cx="5130575" cy="29281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1A4E16-9AE6-767E-CC5B-F6739F2D6EAE}"/>
              </a:ext>
            </a:extLst>
          </p:cNvPr>
          <p:cNvSpPr/>
          <p:nvPr/>
        </p:nvSpPr>
        <p:spPr>
          <a:xfrm>
            <a:off x="4913348" y="776024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4B96065-4174-EA6C-42E8-6CC531907B07}"/>
              </a:ext>
            </a:extLst>
          </p:cNvPr>
          <p:cNvSpPr/>
          <p:nvPr/>
        </p:nvSpPr>
        <p:spPr>
          <a:xfrm>
            <a:off x="5759932" y="1269356"/>
            <a:ext cx="1634136" cy="276246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D34CCC6F-8470-2ADC-C78E-DD8BD3F54385}"/>
              </a:ext>
            </a:extLst>
          </p:cNvPr>
          <p:cNvSpPr/>
          <p:nvPr/>
        </p:nvSpPr>
        <p:spPr>
          <a:xfrm rot="5400000">
            <a:off x="4751980" y="2409194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1A5429-BF64-1FAB-F6E6-23026D86739D}"/>
              </a:ext>
            </a:extLst>
          </p:cNvPr>
          <p:cNvSpPr/>
          <p:nvPr/>
        </p:nvSpPr>
        <p:spPr>
          <a:xfrm>
            <a:off x="8943356" y="1195249"/>
            <a:ext cx="1297454" cy="231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96502F9-CB81-03A5-518F-6B470F109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1" t="30712" r="41398" b="24532"/>
          <a:stretch/>
        </p:blipFill>
        <p:spPr>
          <a:xfrm>
            <a:off x="256901" y="1103687"/>
            <a:ext cx="4454806" cy="2915938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357D423-393B-B4A3-1E2B-1DC143267D38}"/>
              </a:ext>
            </a:extLst>
          </p:cNvPr>
          <p:cNvSpPr/>
          <p:nvPr/>
        </p:nvSpPr>
        <p:spPr>
          <a:xfrm>
            <a:off x="5491760" y="3421479"/>
            <a:ext cx="2168101" cy="49572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何か話す。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CE52B8D-75EC-02C9-0756-27498CE2EB27}"/>
              </a:ext>
            </a:extLst>
          </p:cNvPr>
          <p:cNvSpPr/>
          <p:nvPr/>
        </p:nvSpPr>
        <p:spPr>
          <a:xfrm>
            <a:off x="8335304" y="3216816"/>
            <a:ext cx="1634137" cy="2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trike="sngStrike" dirty="0">
                <a:solidFill>
                  <a:schemeClr val="tx1"/>
                </a:solidFill>
              </a:rPr>
              <a:t>オプション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337376-E232-629A-4FB9-A90BBEDCFDE9}"/>
              </a:ext>
            </a:extLst>
          </p:cNvPr>
          <p:cNvSpPr/>
          <p:nvPr/>
        </p:nvSpPr>
        <p:spPr>
          <a:xfrm>
            <a:off x="5305472" y="1156933"/>
            <a:ext cx="587555" cy="49479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3E36D4-8C15-D9B7-C8E9-8C4EE8E64A44}"/>
              </a:ext>
            </a:extLst>
          </p:cNvPr>
          <p:cNvSpPr/>
          <p:nvPr/>
        </p:nvSpPr>
        <p:spPr>
          <a:xfrm>
            <a:off x="7981739" y="1205311"/>
            <a:ext cx="843168" cy="220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B2CB44B-650F-1FDB-6461-0562A407A1BF}"/>
              </a:ext>
            </a:extLst>
          </p:cNvPr>
          <p:cNvSpPr/>
          <p:nvPr/>
        </p:nvSpPr>
        <p:spPr>
          <a:xfrm>
            <a:off x="6265011" y="2022991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F7D4F09-E088-6E58-39AE-A8650382B2BD}"/>
              </a:ext>
            </a:extLst>
          </p:cNvPr>
          <p:cNvSpPr/>
          <p:nvPr/>
        </p:nvSpPr>
        <p:spPr>
          <a:xfrm>
            <a:off x="7834587" y="1110193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AB3E305-263A-CC79-7859-9DF0967FFDB3}"/>
              </a:ext>
            </a:extLst>
          </p:cNvPr>
          <p:cNvSpPr/>
          <p:nvPr/>
        </p:nvSpPr>
        <p:spPr>
          <a:xfrm>
            <a:off x="8797999" y="1092945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⑤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EAD0A78-63D3-1C8A-06E3-0D41149A3719}"/>
              </a:ext>
            </a:extLst>
          </p:cNvPr>
          <p:cNvSpPr/>
          <p:nvPr/>
        </p:nvSpPr>
        <p:spPr>
          <a:xfrm>
            <a:off x="7448240" y="1577092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1DA4416-D893-7BB9-F82B-9F5F00C88B60}"/>
              </a:ext>
            </a:extLst>
          </p:cNvPr>
          <p:cNvSpPr/>
          <p:nvPr/>
        </p:nvSpPr>
        <p:spPr>
          <a:xfrm>
            <a:off x="7448240" y="2683142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⑦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174C99C-3D8D-ECB5-F783-8C1523203C4D}"/>
              </a:ext>
            </a:extLst>
          </p:cNvPr>
          <p:cNvSpPr/>
          <p:nvPr/>
        </p:nvSpPr>
        <p:spPr>
          <a:xfrm>
            <a:off x="5135129" y="1077133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023F2F6-5538-79CD-5274-695C9C567B3F}"/>
              </a:ext>
            </a:extLst>
          </p:cNvPr>
          <p:cNvSpPr/>
          <p:nvPr/>
        </p:nvSpPr>
        <p:spPr>
          <a:xfrm>
            <a:off x="5349778" y="3446548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⑧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6847FFD-BEAE-D22C-D425-FA11CEEACD0B}"/>
              </a:ext>
            </a:extLst>
          </p:cNvPr>
          <p:cNvSpPr/>
          <p:nvPr/>
        </p:nvSpPr>
        <p:spPr>
          <a:xfrm>
            <a:off x="7665398" y="3521682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⑨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D5189D3F-2DD4-4182-24C5-7F8D107ED4DD}"/>
              </a:ext>
            </a:extLst>
          </p:cNvPr>
          <p:cNvSpPr/>
          <p:nvPr/>
        </p:nvSpPr>
        <p:spPr>
          <a:xfrm>
            <a:off x="10455589" y="3586955"/>
            <a:ext cx="1592870" cy="3039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結果画面へ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F8F731F-8EE0-1919-3342-B3E65641CEE5}"/>
              </a:ext>
            </a:extLst>
          </p:cNvPr>
          <p:cNvCxnSpPr>
            <a:cxnSpLocks/>
          </p:cNvCxnSpPr>
          <p:nvPr/>
        </p:nvCxnSpPr>
        <p:spPr>
          <a:xfrm>
            <a:off x="10217261" y="1826386"/>
            <a:ext cx="3362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BE0BDE2-4370-AB59-EAFD-40B8457923D5}"/>
              </a:ext>
            </a:extLst>
          </p:cNvPr>
          <p:cNvSpPr/>
          <p:nvPr/>
        </p:nvSpPr>
        <p:spPr>
          <a:xfrm>
            <a:off x="10565446" y="1390324"/>
            <a:ext cx="1452357" cy="83716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予定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設定画面へ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表 50">
            <a:extLst>
              <a:ext uri="{FF2B5EF4-FFF2-40B4-BE49-F238E27FC236}">
                <a16:creationId xmlns:a16="http://schemas.microsoft.com/office/drawing/2014/main" id="{9A6048F7-2F47-59BB-2660-8F08B1910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387043"/>
              </p:ext>
            </p:extLst>
          </p:nvPr>
        </p:nvGraphicFramePr>
        <p:xfrm>
          <a:off x="1078614" y="4173030"/>
          <a:ext cx="10147301" cy="2571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6644">
                  <a:extLst>
                    <a:ext uri="{9D8B030D-6E8A-4147-A177-3AD203B41FA5}">
                      <a16:colId xmlns:a16="http://schemas.microsoft.com/office/drawing/2014/main" val="2962580348"/>
                    </a:ext>
                  </a:extLst>
                </a:gridCol>
                <a:gridCol w="2551902">
                  <a:extLst>
                    <a:ext uri="{9D8B030D-6E8A-4147-A177-3AD203B41FA5}">
                      <a16:colId xmlns:a16="http://schemas.microsoft.com/office/drawing/2014/main" val="2801071590"/>
                    </a:ext>
                  </a:extLst>
                </a:gridCol>
                <a:gridCol w="2209109">
                  <a:extLst>
                    <a:ext uri="{9D8B030D-6E8A-4147-A177-3AD203B41FA5}">
                      <a16:colId xmlns:a16="http://schemas.microsoft.com/office/drawing/2014/main" val="3219890802"/>
                    </a:ext>
                  </a:extLst>
                </a:gridCol>
                <a:gridCol w="2729646">
                  <a:extLst>
                    <a:ext uri="{9D8B030D-6E8A-4147-A177-3AD203B41FA5}">
                      <a16:colId xmlns:a16="http://schemas.microsoft.com/office/drawing/2014/main" val="1612016465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必要素材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内容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必要素材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 dirty="0">
                          <a:effectLst/>
                        </a:rPr>
                        <a:t>内容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030852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①背景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100" u="none" strike="noStrike">
                          <a:effectLst/>
                        </a:rPr>
                        <a:t>仮素材、長方形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⑥スケジュール設定画面への遷移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スケジュール設定画面への遷移ボタン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5065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②日付表示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u="none" strike="noStrike">
                          <a:effectLst/>
                        </a:rPr>
                        <a:t>3/4</a:t>
                      </a:r>
                      <a:r>
                        <a:rPr lang="ja-JP" altLang="en-US" sz="1100" u="none" strike="noStrike">
                          <a:effectLst/>
                        </a:rPr>
                        <a:t>みたいなテキスト入れてください。</a:t>
                      </a:r>
                      <a:br>
                        <a:rPr lang="ja-JP" altLang="en-US" sz="1100" u="none" strike="noStrike">
                          <a:effectLst/>
                        </a:rPr>
                      </a:br>
                      <a:r>
                        <a:rPr lang="en-US" altLang="ja-JP" sz="1100" u="none" strike="noStrike">
                          <a:effectLst/>
                        </a:rPr>
                        <a:t>※</a:t>
                      </a:r>
                      <a:r>
                        <a:rPr lang="ja-JP" altLang="en-US" sz="1100" u="none" strike="noStrike">
                          <a:effectLst/>
                        </a:rPr>
                        <a:t>ゲーム進行で変化します！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⑦仮置きボタン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 dirty="0">
                          <a:effectLst/>
                        </a:rPr>
                        <a:t>仮置きで、</a:t>
                      </a:r>
                      <a:br>
                        <a:rPr lang="ja-JP" altLang="en-US" sz="1100" u="none" strike="noStrike" dirty="0">
                          <a:effectLst/>
                        </a:rPr>
                      </a:br>
                      <a:r>
                        <a:rPr lang="ja-JP" altLang="en-US" sz="1100" u="none" strike="noStrike" dirty="0">
                          <a:effectLst/>
                        </a:rPr>
                        <a:t>「店ステータス」、「娘ステータス」、</a:t>
                      </a:r>
                      <a:br>
                        <a:rPr lang="ja-JP" altLang="en-US" sz="1100" u="none" strike="noStrike" dirty="0">
                          <a:effectLst/>
                        </a:rPr>
                      </a:br>
                      <a:r>
                        <a:rPr lang="ja-JP" altLang="en-US" sz="1100" u="none" strike="noStrike" dirty="0">
                          <a:effectLst/>
                        </a:rPr>
                        <a:t>「街へ」、「オプション」、</a:t>
                      </a:r>
                      <a:r>
                        <a:rPr lang="en-US" altLang="ja-JP" sz="1100" u="none" strike="noStrike" dirty="0">
                          <a:effectLst/>
                        </a:rPr>
                        <a:t>4</a:t>
                      </a:r>
                      <a:r>
                        <a:rPr lang="ja-JP" altLang="en-US" sz="1100" u="none" strike="noStrike" dirty="0">
                          <a:effectLst/>
                        </a:rPr>
                        <a:t>項目を。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728291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③キャラ立ち絵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仮素材、長方形</a:t>
                      </a:r>
                      <a:br>
                        <a:rPr lang="ja-JP" altLang="en-US" sz="1100" u="none" strike="noStrike">
                          <a:effectLst/>
                        </a:rPr>
                      </a:br>
                      <a:r>
                        <a:rPr lang="en-US" altLang="ja-JP" sz="1100" u="none" strike="noStrike">
                          <a:effectLst/>
                        </a:rPr>
                        <a:t>※</a:t>
                      </a:r>
                      <a:r>
                        <a:rPr lang="ja-JP" altLang="en-US" sz="1100" u="none" strike="noStrike">
                          <a:effectLst/>
                        </a:rPr>
                        <a:t>全身画像用意してもらって、ここではバストアップ表示になる予定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⑧ゴールド表記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会話ウィンドウ、「何か話す」を。</a:t>
                      </a:r>
                      <a:br>
                        <a:rPr lang="ja-JP" altLang="en-US" sz="1100" u="none" strike="noStrike">
                          <a:effectLst/>
                        </a:rPr>
                      </a:br>
                      <a:r>
                        <a:rPr lang="ja-JP" altLang="en-US" sz="1100" u="none" strike="noStrike">
                          <a:effectLst/>
                        </a:rPr>
                        <a:t>ランダム、ステータスで内容変わる予定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79704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④キャラ名（仮）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キャラ名系の情報が入ります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⑨スケジュール開始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結果画面への遷移ボタンです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17215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100" u="none" strike="noStrike">
                          <a:effectLst/>
                        </a:rPr>
                        <a:t>⑤ゴールド表記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u="none" strike="noStrike">
                          <a:effectLst/>
                        </a:rPr>
                        <a:t>1000G</a:t>
                      </a:r>
                      <a:r>
                        <a:rPr lang="ja-JP" altLang="en-US" sz="1100" u="none" strike="noStrike">
                          <a:effectLst/>
                        </a:rPr>
                        <a:t>入れておいてください。</a:t>
                      </a:r>
                      <a:br>
                        <a:rPr lang="ja-JP" altLang="en-US" sz="1100" u="none" strike="noStrike">
                          <a:effectLst/>
                        </a:rPr>
                      </a:br>
                      <a:r>
                        <a:rPr lang="en-US" altLang="ja-JP" sz="1100" u="none" strike="noStrike">
                          <a:effectLst/>
                        </a:rPr>
                        <a:t>※</a:t>
                      </a:r>
                      <a:r>
                        <a:rPr lang="ja-JP" altLang="en-US" sz="1100" u="none" strike="noStrike">
                          <a:effectLst/>
                        </a:rPr>
                        <a:t>増減アクションあり！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5444260"/>
                  </a:ext>
                </a:extLst>
              </a:tr>
            </a:tbl>
          </a:graphicData>
        </a:graphic>
      </p:graphicFrame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861A9C38-2EA3-A606-CB23-054E591EFBEE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0186960" y="3738943"/>
            <a:ext cx="268629" cy="16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DBA7E2A-66A1-B2A0-B88B-49E0F006DAA7}"/>
              </a:ext>
            </a:extLst>
          </p:cNvPr>
          <p:cNvCxnSpPr/>
          <p:nvPr/>
        </p:nvCxnSpPr>
        <p:spPr>
          <a:xfrm>
            <a:off x="421240" y="429513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EB3A45C-5EA1-E5A3-B113-D6684F4E3B30}"/>
              </a:ext>
            </a:extLst>
          </p:cNvPr>
          <p:cNvSpPr/>
          <p:nvPr/>
        </p:nvSpPr>
        <p:spPr>
          <a:xfrm>
            <a:off x="8301346" y="2112161"/>
            <a:ext cx="1634137" cy="2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trike="sngStrike" dirty="0">
                <a:solidFill>
                  <a:schemeClr val="tx1"/>
                </a:solidFill>
              </a:rPr>
              <a:t>娘ステータス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7892743-391B-548D-0E97-EEE3C21C9D86}"/>
              </a:ext>
            </a:extLst>
          </p:cNvPr>
          <p:cNvSpPr/>
          <p:nvPr/>
        </p:nvSpPr>
        <p:spPr>
          <a:xfrm>
            <a:off x="8309526" y="1684827"/>
            <a:ext cx="1634137" cy="2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trike="sngStrike" dirty="0">
                <a:solidFill>
                  <a:schemeClr val="tx1"/>
                </a:solidFill>
              </a:rPr>
              <a:t>予定選択</a:t>
            </a:r>
          </a:p>
        </p:txBody>
      </p:sp>
    </p:spTree>
    <p:extLst>
      <p:ext uri="{BB962C8B-B14F-4D97-AF65-F5344CB8AC3E}">
        <p14:creationId xmlns:p14="http://schemas.microsoft.com/office/powerpoint/2010/main" val="328930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2511-4A83-E1E8-CEB9-5E9C846C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AAB7DE-EB23-25C3-CF0D-5D806999D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3" t="26016" r="38719" b="28618"/>
          <a:stretch/>
        </p:blipFill>
        <p:spPr>
          <a:xfrm>
            <a:off x="1037684" y="1434510"/>
            <a:ext cx="3955551" cy="222052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9EEE4D4-14B5-6C50-202B-DBB1C9F1200F}"/>
              </a:ext>
            </a:extLst>
          </p:cNvPr>
          <p:cNvCxnSpPr/>
          <p:nvPr/>
        </p:nvCxnSpPr>
        <p:spPr>
          <a:xfrm>
            <a:off x="421240" y="58562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9232D1-22DC-7CB7-7088-6822E7FFEF21}"/>
              </a:ext>
            </a:extLst>
          </p:cNvPr>
          <p:cNvSpPr txBox="1"/>
          <p:nvPr/>
        </p:nvSpPr>
        <p:spPr>
          <a:xfrm>
            <a:off x="643848" y="1135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予定設定画面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869B5C-14A9-CE3E-87CE-EEA60518B798}"/>
              </a:ext>
            </a:extLst>
          </p:cNvPr>
          <p:cNvSpPr/>
          <p:nvPr/>
        </p:nvSpPr>
        <p:spPr>
          <a:xfrm>
            <a:off x="1623139" y="961380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全体イメージ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0D6618-F6D1-1D93-BE28-126218F16DA7}"/>
              </a:ext>
            </a:extLst>
          </p:cNvPr>
          <p:cNvSpPr/>
          <p:nvPr/>
        </p:nvSpPr>
        <p:spPr>
          <a:xfrm>
            <a:off x="7611261" y="887926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288F43-D002-588A-8422-06B771F461A4}"/>
              </a:ext>
            </a:extLst>
          </p:cNvPr>
          <p:cNvSpPr/>
          <p:nvPr/>
        </p:nvSpPr>
        <p:spPr>
          <a:xfrm>
            <a:off x="5793041" y="1329718"/>
            <a:ext cx="5130575" cy="29281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436DD0-4473-383C-AFA7-75CA28415F99}"/>
              </a:ext>
            </a:extLst>
          </p:cNvPr>
          <p:cNvSpPr/>
          <p:nvPr/>
        </p:nvSpPr>
        <p:spPr>
          <a:xfrm>
            <a:off x="5586263" y="961380"/>
            <a:ext cx="1538823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　別背景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C879A23-7DCC-A7F1-C6CA-0CD5A1FAADB9}"/>
              </a:ext>
            </a:extLst>
          </p:cNvPr>
          <p:cNvSpPr/>
          <p:nvPr/>
        </p:nvSpPr>
        <p:spPr>
          <a:xfrm>
            <a:off x="6268950" y="1732682"/>
            <a:ext cx="1998190" cy="6028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ごはん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5D1412E-B266-F285-CE17-D00053D971F9}"/>
              </a:ext>
            </a:extLst>
          </p:cNvPr>
          <p:cNvSpPr/>
          <p:nvPr/>
        </p:nvSpPr>
        <p:spPr>
          <a:xfrm>
            <a:off x="7154204" y="4642095"/>
            <a:ext cx="2868355" cy="37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決定後、ゲーム画面へ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CA2490D-49F9-008C-4789-E17FFB5D1089}"/>
              </a:ext>
            </a:extLst>
          </p:cNvPr>
          <p:cNvSpPr/>
          <p:nvPr/>
        </p:nvSpPr>
        <p:spPr>
          <a:xfrm>
            <a:off x="6161933" y="2415265"/>
            <a:ext cx="2228495" cy="672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一緒に遊ぶ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6921CBC-CE9F-7A4C-659D-E8F060D62FE2}"/>
              </a:ext>
            </a:extLst>
          </p:cNvPr>
          <p:cNvSpPr/>
          <p:nvPr/>
        </p:nvSpPr>
        <p:spPr>
          <a:xfrm>
            <a:off x="6258676" y="3196005"/>
            <a:ext cx="1998190" cy="6028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風呂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51E255A6-21F9-4556-B2E5-38BC31E5DE25}"/>
              </a:ext>
            </a:extLst>
          </p:cNvPr>
          <p:cNvSpPr/>
          <p:nvPr/>
        </p:nvSpPr>
        <p:spPr>
          <a:xfrm>
            <a:off x="8611772" y="1682834"/>
            <a:ext cx="2104169" cy="106036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選択されている内容のフレーバー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5" name="二等辺三角形 64">
            <a:extLst>
              <a:ext uri="{FF2B5EF4-FFF2-40B4-BE49-F238E27FC236}">
                <a16:creationId xmlns:a16="http://schemas.microsoft.com/office/drawing/2014/main" id="{0859E5BF-3C50-7E6A-40EA-12AB8F8CF01D}"/>
              </a:ext>
            </a:extLst>
          </p:cNvPr>
          <p:cNvSpPr/>
          <p:nvPr/>
        </p:nvSpPr>
        <p:spPr>
          <a:xfrm>
            <a:off x="5796220" y="2034113"/>
            <a:ext cx="335034" cy="21103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F936800A-BE99-4685-0C48-9D926EC582E6}"/>
              </a:ext>
            </a:extLst>
          </p:cNvPr>
          <p:cNvSpPr/>
          <p:nvPr/>
        </p:nvSpPr>
        <p:spPr>
          <a:xfrm rot="10800000">
            <a:off x="7154205" y="3948443"/>
            <a:ext cx="335034" cy="21103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A4E21FD-4991-2829-FE3E-A3C04661DDCB}"/>
              </a:ext>
            </a:extLst>
          </p:cNvPr>
          <p:cNvSpPr/>
          <p:nvPr/>
        </p:nvSpPr>
        <p:spPr>
          <a:xfrm>
            <a:off x="8611770" y="3420671"/>
            <a:ext cx="2104169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力</a:t>
            </a:r>
            <a:r>
              <a:rPr kumimoji="1" lang="en-US" altLang="ja-JP" dirty="0">
                <a:solidFill>
                  <a:schemeClr val="tx1"/>
                </a:solidFill>
              </a:rPr>
              <a:t>+50</a:t>
            </a:r>
            <a:r>
              <a:rPr kumimoji="1" lang="ja-JP" altLang="en-US" dirty="0">
                <a:solidFill>
                  <a:schemeClr val="tx1"/>
                </a:solidFill>
              </a:rPr>
              <a:t>　</a:t>
            </a:r>
            <a:r>
              <a:rPr lang="ja-JP" altLang="en-US" dirty="0">
                <a:solidFill>
                  <a:schemeClr val="tx1"/>
                </a:solidFill>
              </a:rPr>
              <a:t>体</a:t>
            </a:r>
            <a:r>
              <a:rPr kumimoji="1" lang="en-US" altLang="ja-JP" dirty="0">
                <a:solidFill>
                  <a:schemeClr val="tx1"/>
                </a:solidFill>
              </a:rPr>
              <a:t>+10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7B2EA6F-EC7D-73FE-09B5-812F17592A73}"/>
              </a:ext>
            </a:extLst>
          </p:cNvPr>
          <p:cNvSpPr/>
          <p:nvPr/>
        </p:nvSpPr>
        <p:spPr>
          <a:xfrm>
            <a:off x="8611770" y="2912469"/>
            <a:ext cx="2104169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ゴールド</a:t>
            </a:r>
            <a:r>
              <a:rPr kumimoji="1" lang="en-US" altLang="ja-JP" dirty="0">
                <a:solidFill>
                  <a:schemeClr val="tx1"/>
                </a:solidFill>
              </a:rPr>
              <a:t>+50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525A0C5E-A06F-A87C-2499-6D7657BA1D4E}"/>
              </a:ext>
            </a:extLst>
          </p:cNvPr>
          <p:cNvSpPr/>
          <p:nvPr/>
        </p:nvSpPr>
        <p:spPr>
          <a:xfrm>
            <a:off x="7409170" y="5363590"/>
            <a:ext cx="747672" cy="53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予定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06B9B58-3E4F-BAF5-9AB8-0E1EC71FC170}"/>
              </a:ext>
            </a:extLst>
          </p:cNvPr>
          <p:cNvSpPr/>
          <p:nvPr/>
        </p:nvSpPr>
        <p:spPr>
          <a:xfrm>
            <a:off x="8156842" y="5358482"/>
            <a:ext cx="1495335" cy="53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一緒に遊ぶ</a:t>
            </a:r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B4DC3534-D02D-97CC-A65E-16875008DD3D}"/>
              </a:ext>
            </a:extLst>
          </p:cNvPr>
          <p:cNvCxnSpPr>
            <a:cxnSpLocks/>
          </p:cNvCxnSpPr>
          <p:nvPr/>
        </p:nvCxnSpPr>
        <p:spPr>
          <a:xfrm>
            <a:off x="8343807" y="3087611"/>
            <a:ext cx="0" cy="155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6A36139-E1F8-283C-7FC3-627FEF8D8E74}"/>
              </a:ext>
            </a:extLst>
          </p:cNvPr>
          <p:cNvSpPr/>
          <p:nvPr/>
        </p:nvSpPr>
        <p:spPr>
          <a:xfrm>
            <a:off x="6912174" y="5399423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5989ED16-33E0-AE79-0B6A-E347A7D3956C}"/>
              </a:ext>
            </a:extLst>
          </p:cNvPr>
          <p:cNvCxnSpPr>
            <a:cxnSpLocks/>
          </p:cNvCxnSpPr>
          <p:nvPr/>
        </p:nvCxnSpPr>
        <p:spPr>
          <a:xfrm>
            <a:off x="8343807" y="5015182"/>
            <a:ext cx="14521" cy="33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36052C21-6CF3-89D7-FE80-C695A3472BE6}"/>
              </a:ext>
            </a:extLst>
          </p:cNvPr>
          <p:cNvSpPr/>
          <p:nvPr/>
        </p:nvSpPr>
        <p:spPr>
          <a:xfrm>
            <a:off x="643848" y="4503913"/>
            <a:ext cx="4949065" cy="176846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画面遷移後、中央の内容が選択状態。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↑、↓キーで動かす。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決定キーで選択。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選択後、ゲーム画面に遷移。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ゲーム画面の⑥に、選択した内容が入る。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3A701C-21DE-9E76-5E7B-CAEFC82DEE7A}"/>
              </a:ext>
            </a:extLst>
          </p:cNvPr>
          <p:cNvSpPr/>
          <p:nvPr/>
        </p:nvSpPr>
        <p:spPr>
          <a:xfrm>
            <a:off x="8647489" y="3881631"/>
            <a:ext cx="2032729" cy="372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スケジュール開始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FAD30E-00C8-B1A5-10A5-1006C14E2FB3}"/>
              </a:ext>
            </a:extLst>
          </p:cNvPr>
          <p:cNvSpPr/>
          <p:nvPr/>
        </p:nvSpPr>
        <p:spPr>
          <a:xfrm>
            <a:off x="6080230" y="1408975"/>
            <a:ext cx="1107143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習い事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FAF5464-52AF-0AF4-3F50-807D383EDDCD}"/>
              </a:ext>
            </a:extLst>
          </p:cNvPr>
          <p:cNvSpPr/>
          <p:nvPr/>
        </p:nvSpPr>
        <p:spPr>
          <a:xfrm>
            <a:off x="7190266" y="1408975"/>
            <a:ext cx="1203484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仕事</a:t>
            </a:r>
          </a:p>
        </p:txBody>
      </p:sp>
    </p:spTree>
    <p:extLst>
      <p:ext uri="{BB962C8B-B14F-4D97-AF65-F5344CB8AC3E}">
        <p14:creationId xmlns:p14="http://schemas.microsoft.com/office/powerpoint/2010/main" val="190886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4804-2AB1-BF62-5136-A837E59F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8E419E-0D89-A651-2F63-BBDC90DA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3" t="26016" r="38719" b="28618"/>
          <a:stretch/>
        </p:blipFill>
        <p:spPr>
          <a:xfrm>
            <a:off x="1037684" y="1434510"/>
            <a:ext cx="3955551" cy="222052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8C31CAA-FF4E-045F-3F2B-DFC4A0A2BC3E}"/>
              </a:ext>
            </a:extLst>
          </p:cNvPr>
          <p:cNvCxnSpPr/>
          <p:nvPr/>
        </p:nvCxnSpPr>
        <p:spPr>
          <a:xfrm>
            <a:off x="421240" y="58562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2F8D04-7462-85A2-A079-032AE8E9BAA4}"/>
              </a:ext>
            </a:extLst>
          </p:cNvPr>
          <p:cNvSpPr txBox="1"/>
          <p:nvPr/>
        </p:nvSpPr>
        <p:spPr>
          <a:xfrm>
            <a:off x="643848" y="1135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店イメージ仮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E5F6CF4-B1F2-16A1-A069-26CB074B7940}"/>
              </a:ext>
            </a:extLst>
          </p:cNvPr>
          <p:cNvSpPr/>
          <p:nvPr/>
        </p:nvSpPr>
        <p:spPr>
          <a:xfrm>
            <a:off x="1623139" y="961380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全体イメージ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406687-6DA1-9A4E-B22E-469473540878}"/>
              </a:ext>
            </a:extLst>
          </p:cNvPr>
          <p:cNvSpPr/>
          <p:nvPr/>
        </p:nvSpPr>
        <p:spPr>
          <a:xfrm>
            <a:off x="7611261" y="887926"/>
            <a:ext cx="2469221" cy="323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B9C4F3C-0AA7-C99B-95E7-F9ECDBF2FEC0}"/>
              </a:ext>
            </a:extLst>
          </p:cNvPr>
          <p:cNvSpPr/>
          <p:nvPr/>
        </p:nvSpPr>
        <p:spPr>
          <a:xfrm>
            <a:off x="5793041" y="1329718"/>
            <a:ext cx="5130575" cy="29281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10151-D2AC-13A4-59A3-AA940C5E0A90}"/>
              </a:ext>
            </a:extLst>
          </p:cNvPr>
          <p:cNvSpPr/>
          <p:nvPr/>
        </p:nvSpPr>
        <p:spPr>
          <a:xfrm>
            <a:off x="5586263" y="961380"/>
            <a:ext cx="1538823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　別背景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4208AC-B4ED-E7B9-5D95-BBE4CB1021EC}"/>
              </a:ext>
            </a:extLst>
          </p:cNvPr>
          <p:cNvSpPr/>
          <p:nvPr/>
        </p:nvSpPr>
        <p:spPr>
          <a:xfrm>
            <a:off x="6268950" y="1732682"/>
            <a:ext cx="1998190" cy="6028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ごはん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7593877-4AB5-A06A-F06F-AAE631B03A2D}"/>
              </a:ext>
            </a:extLst>
          </p:cNvPr>
          <p:cNvSpPr/>
          <p:nvPr/>
        </p:nvSpPr>
        <p:spPr>
          <a:xfrm>
            <a:off x="7154204" y="4642095"/>
            <a:ext cx="2868355" cy="37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決定後、ゲーム画面へ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24755CB-2EFC-48F7-FA39-F38AF88A8F09}"/>
              </a:ext>
            </a:extLst>
          </p:cNvPr>
          <p:cNvSpPr/>
          <p:nvPr/>
        </p:nvSpPr>
        <p:spPr>
          <a:xfrm>
            <a:off x="6161933" y="2415265"/>
            <a:ext cx="2228495" cy="672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一緒に遊ぶ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0FC87CE-630C-E121-BB89-0141200C2ED9}"/>
              </a:ext>
            </a:extLst>
          </p:cNvPr>
          <p:cNvSpPr/>
          <p:nvPr/>
        </p:nvSpPr>
        <p:spPr>
          <a:xfrm>
            <a:off x="6258676" y="3196005"/>
            <a:ext cx="1998190" cy="6028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>
                    <a:lumMod val="50000"/>
                  </a:schemeClr>
                </a:solidFill>
              </a:rPr>
              <a:t>風呂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AB68EC2-C1AE-A1BE-6343-15B4C2B79EA7}"/>
              </a:ext>
            </a:extLst>
          </p:cNvPr>
          <p:cNvSpPr/>
          <p:nvPr/>
        </p:nvSpPr>
        <p:spPr>
          <a:xfrm>
            <a:off x="8611772" y="1682834"/>
            <a:ext cx="2104169" cy="106036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選択されている内容のフレーバー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5" name="二等辺三角形 64">
            <a:extLst>
              <a:ext uri="{FF2B5EF4-FFF2-40B4-BE49-F238E27FC236}">
                <a16:creationId xmlns:a16="http://schemas.microsoft.com/office/drawing/2014/main" id="{C155E54E-13D3-4F5C-00A5-51D784B25A4B}"/>
              </a:ext>
            </a:extLst>
          </p:cNvPr>
          <p:cNvSpPr/>
          <p:nvPr/>
        </p:nvSpPr>
        <p:spPr>
          <a:xfrm>
            <a:off x="7155481" y="1441809"/>
            <a:ext cx="335034" cy="21103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35B4A429-D2F0-E860-7B64-5DE5229FE35A}"/>
              </a:ext>
            </a:extLst>
          </p:cNvPr>
          <p:cNvSpPr/>
          <p:nvPr/>
        </p:nvSpPr>
        <p:spPr>
          <a:xfrm rot="10800000">
            <a:off x="7154205" y="3948443"/>
            <a:ext cx="335034" cy="21103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1E8E462-7F94-1AD5-449C-42F8E037C97D}"/>
              </a:ext>
            </a:extLst>
          </p:cNvPr>
          <p:cNvSpPr/>
          <p:nvPr/>
        </p:nvSpPr>
        <p:spPr>
          <a:xfrm>
            <a:off x="8611770" y="3420671"/>
            <a:ext cx="2104169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力</a:t>
            </a:r>
            <a:r>
              <a:rPr kumimoji="1" lang="en-US" altLang="ja-JP" dirty="0">
                <a:solidFill>
                  <a:schemeClr val="tx1"/>
                </a:solidFill>
              </a:rPr>
              <a:t>+50</a:t>
            </a:r>
            <a:r>
              <a:rPr kumimoji="1" lang="ja-JP" altLang="en-US" dirty="0">
                <a:solidFill>
                  <a:schemeClr val="tx1"/>
                </a:solidFill>
              </a:rPr>
              <a:t>　</a:t>
            </a:r>
            <a:r>
              <a:rPr lang="ja-JP" altLang="en-US" dirty="0">
                <a:solidFill>
                  <a:schemeClr val="tx1"/>
                </a:solidFill>
              </a:rPr>
              <a:t>体</a:t>
            </a:r>
            <a:r>
              <a:rPr kumimoji="1" lang="en-US" altLang="ja-JP" dirty="0">
                <a:solidFill>
                  <a:schemeClr val="tx1"/>
                </a:solidFill>
              </a:rPr>
              <a:t>+10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0B6B4AB-E0CB-6E09-B968-410F3F6D7E55}"/>
              </a:ext>
            </a:extLst>
          </p:cNvPr>
          <p:cNvSpPr/>
          <p:nvPr/>
        </p:nvSpPr>
        <p:spPr>
          <a:xfrm>
            <a:off x="8611770" y="2912469"/>
            <a:ext cx="2104169" cy="3718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ゴールド</a:t>
            </a:r>
            <a:r>
              <a:rPr kumimoji="1" lang="en-US" altLang="ja-JP" dirty="0">
                <a:solidFill>
                  <a:schemeClr val="tx1"/>
                </a:solidFill>
              </a:rPr>
              <a:t>+50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3D01BFF0-A0DD-32EA-7A28-C12F2B583605}"/>
              </a:ext>
            </a:extLst>
          </p:cNvPr>
          <p:cNvSpPr/>
          <p:nvPr/>
        </p:nvSpPr>
        <p:spPr>
          <a:xfrm>
            <a:off x="7409170" y="5363590"/>
            <a:ext cx="747672" cy="53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予定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7616767-6FD2-0173-A3D5-4525768B4C40}"/>
              </a:ext>
            </a:extLst>
          </p:cNvPr>
          <p:cNvSpPr/>
          <p:nvPr/>
        </p:nvSpPr>
        <p:spPr>
          <a:xfrm>
            <a:off x="8156842" y="5358482"/>
            <a:ext cx="1495335" cy="53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一緒に遊ぶ</a:t>
            </a:r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C292A2D3-8514-946E-5384-8CF060FDC11B}"/>
              </a:ext>
            </a:extLst>
          </p:cNvPr>
          <p:cNvCxnSpPr>
            <a:cxnSpLocks/>
          </p:cNvCxnSpPr>
          <p:nvPr/>
        </p:nvCxnSpPr>
        <p:spPr>
          <a:xfrm>
            <a:off x="8343807" y="3087611"/>
            <a:ext cx="0" cy="155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9A14D4F2-782B-3164-F0AB-6B062ED7D10B}"/>
              </a:ext>
            </a:extLst>
          </p:cNvPr>
          <p:cNvSpPr/>
          <p:nvPr/>
        </p:nvSpPr>
        <p:spPr>
          <a:xfrm>
            <a:off x="6912174" y="5399423"/>
            <a:ext cx="577065" cy="49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50363F46-E26E-0A45-C16B-7DCE0803C6F0}"/>
              </a:ext>
            </a:extLst>
          </p:cNvPr>
          <p:cNvCxnSpPr>
            <a:cxnSpLocks/>
          </p:cNvCxnSpPr>
          <p:nvPr/>
        </p:nvCxnSpPr>
        <p:spPr>
          <a:xfrm>
            <a:off x="8343807" y="5015182"/>
            <a:ext cx="14521" cy="33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84A7818-FF0E-5DBD-0ECE-8E88A174183E}"/>
              </a:ext>
            </a:extLst>
          </p:cNvPr>
          <p:cNvSpPr/>
          <p:nvPr/>
        </p:nvSpPr>
        <p:spPr>
          <a:xfrm>
            <a:off x="643848" y="4503913"/>
            <a:ext cx="4949065" cy="176846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画面遷移後、中央の内容が選択状態。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↑、↓キーで動かす。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決定キーで選択。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選択後、ゲーム画面に遷移。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ゲーム画面の⑥に、選択した内容が入る。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4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71F1D-ADF2-CE00-93D4-13955B02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0897D55-919C-9DF0-9EE1-D9E750D4B084}"/>
              </a:ext>
            </a:extLst>
          </p:cNvPr>
          <p:cNvCxnSpPr/>
          <p:nvPr/>
        </p:nvCxnSpPr>
        <p:spPr>
          <a:xfrm>
            <a:off x="421240" y="58562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FE1360-B9A0-AF36-077B-EDFFA8D9F650}"/>
              </a:ext>
            </a:extLst>
          </p:cNvPr>
          <p:cNvSpPr txBox="1"/>
          <p:nvPr/>
        </p:nvSpPr>
        <p:spPr>
          <a:xfrm>
            <a:off x="643848" y="11355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ストーリーイメージ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6" name="Picture 2" descr="メルルのアトリエ 〜アーランドの錬金術士3〜（A13）のネタバレ解説・考察まとめ (10/26) - RENOTE [リノート]">
            <a:extLst>
              <a:ext uri="{FF2B5EF4-FFF2-40B4-BE49-F238E27FC236}">
                <a16:creationId xmlns:a16="http://schemas.microsoft.com/office/drawing/2014/main" id="{B8237FBE-871D-C61D-C275-5CBDCC1E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94" y="4032448"/>
            <a:ext cx="2383605" cy="26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ファントム・クイーンEX-X/シャイニング・ハーツ〜幸せのパン〜 | NeoApo アニメ・ゲームDBサイト">
            <a:extLst>
              <a:ext uri="{FF2B5EF4-FFF2-40B4-BE49-F238E27FC236}">
                <a16:creationId xmlns:a16="http://schemas.microsoft.com/office/drawing/2014/main" id="{73E7D02A-8A06-B9AD-64A1-D36FF8B9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530" y="2379235"/>
            <a:ext cx="2262561" cy="33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9A3B90-C68B-0FE4-A2CE-A59B50DCDA4E}"/>
              </a:ext>
            </a:extLst>
          </p:cNvPr>
          <p:cNvSpPr/>
          <p:nvPr/>
        </p:nvSpPr>
        <p:spPr>
          <a:xfrm>
            <a:off x="127909" y="996594"/>
            <a:ext cx="7787811" cy="3926656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主人公は冒険者。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最近発見された古代遺跡を調査、娘（仮）を発見。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その瞬間にゴーレム襲来、重症。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娘（仮）が目覚めてゴーレム討伐、帰宅。</a:t>
            </a:r>
            <a:br>
              <a:rPr lang="en-US" altLang="ja-JP" dirty="0">
                <a:solidFill>
                  <a:schemeClr val="tx1"/>
                </a:solidFill>
              </a:rPr>
            </a:b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重症の主人公、冒険者引退。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魔導具が得意だったので、魔道具屋を開始し、同時に娘（仮）育てる。</a:t>
            </a:r>
            <a:br>
              <a:rPr lang="en-US" altLang="ja-JP" dirty="0">
                <a:solidFill>
                  <a:schemeClr val="tx1"/>
                </a:solidFill>
              </a:rPr>
            </a:b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娘が</a:t>
            </a:r>
            <a:r>
              <a:rPr lang="en-US" altLang="ja-JP" dirty="0">
                <a:solidFill>
                  <a:schemeClr val="tx1"/>
                </a:solidFill>
              </a:rPr>
              <a:t>18</a:t>
            </a:r>
            <a:r>
              <a:rPr lang="ja-JP" altLang="en-US" dirty="0">
                <a:solidFill>
                  <a:schemeClr val="tx1"/>
                </a:solidFill>
              </a:rPr>
              <a:t>歳になると、娘はそれまでの生活や行動によって結末が変わる。</a:t>
            </a:r>
            <a:br>
              <a:rPr lang="en-US" altLang="ja-JP" dirty="0">
                <a:solidFill>
                  <a:schemeClr val="tx1"/>
                </a:solidFill>
              </a:rPr>
            </a:b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主人公と結婚、友達（？）と冒険者、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古代遺跡（実は宇宙船とか？）の主として覚醒など。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できれば</a:t>
            </a:r>
            <a:r>
              <a:rPr lang="en-US" altLang="ja-JP" dirty="0">
                <a:solidFill>
                  <a:schemeClr val="tx1"/>
                </a:solidFill>
              </a:rPr>
              <a:t>5</a:t>
            </a:r>
            <a:r>
              <a:rPr lang="ja-JP" altLang="en-US" dirty="0">
                <a:solidFill>
                  <a:schemeClr val="tx1"/>
                </a:solidFill>
              </a:rPr>
              <a:t>パターンぐらいは欲しい。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pic>
        <p:nvPicPr>
          <p:cNvPr id="1030" name="Picture 6" descr="MYSTクリエイターの最新作！PS4用ゲーム「OBDUCTION」発売 ハイレベルな謎解きアドベンチャーゲーム の日本版が登場！｜サン電子株式会社のプレスリリース">
            <a:extLst>
              <a:ext uri="{FF2B5EF4-FFF2-40B4-BE49-F238E27FC236}">
                <a16:creationId xmlns:a16="http://schemas.microsoft.com/office/drawing/2014/main" id="{FBA92821-29AB-B639-6791-5120E0CC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27" y="113554"/>
            <a:ext cx="3778289" cy="21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64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3553-B895-7833-2C45-FB76D9FB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0F7EE41-59AC-86EE-E3ED-B31558D87027}"/>
              </a:ext>
            </a:extLst>
          </p:cNvPr>
          <p:cNvCxnSpPr/>
          <p:nvPr/>
        </p:nvCxnSpPr>
        <p:spPr>
          <a:xfrm>
            <a:off x="421240" y="585627"/>
            <a:ext cx="112296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7B19D8-1127-2016-784A-E30E82416F08}"/>
              </a:ext>
            </a:extLst>
          </p:cNvPr>
          <p:cNvSpPr txBox="1"/>
          <p:nvPr/>
        </p:nvSpPr>
        <p:spPr>
          <a:xfrm>
            <a:off x="643848" y="11355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現状の全体イメージ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50" name="Picture 2" descr="2023年】アトリエシリーズのおすすめランキング11選。初心者も遊びやすい名作をご紹介">
            <a:extLst>
              <a:ext uri="{FF2B5EF4-FFF2-40B4-BE49-F238E27FC236}">
                <a16:creationId xmlns:a16="http://schemas.microsoft.com/office/drawing/2014/main" id="{5218D5D8-D1A2-38D8-B4AF-5733E5C0C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97" y="851192"/>
            <a:ext cx="2959057" cy="16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遠征 - 艦これ Wiki*">
            <a:extLst>
              <a:ext uri="{FF2B5EF4-FFF2-40B4-BE49-F238E27FC236}">
                <a16:creationId xmlns:a16="http://schemas.microsoft.com/office/drawing/2014/main" id="{CEF8840A-AA40-6A37-0BD5-2EB6278C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8" y="754391"/>
            <a:ext cx="1665795" cy="18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ドンドコ島☆5に出来ましたっ まえの会社は有償DLC必須でしたが、今回はなくても問題なく簡単にクリア  10時間くらいかかったけど早い方なのか普通なのか… 今作の最良金策スポットなのでクリアしても暫くは入｜❅*°𝕐𝕌𝕂𝕀ℍ𝕀𝕄𝔼❅*°">
            <a:extLst>
              <a:ext uri="{FF2B5EF4-FFF2-40B4-BE49-F238E27FC236}">
                <a16:creationId xmlns:a16="http://schemas.microsoft.com/office/drawing/2014/main" id="{B0099560-A5EC-3316-EF6E-0D77FABE7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829" y="836685"/>
            <a:ext cx="2863065" cy="16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ドラゴンクエスト4 トルネコ自分のお店を持って金稼ぎ！3章クリアまでまとめ | ココル">
            <a:extLst>
              <a:ext uri="{FF2B5EF4-FFF2-40B4-BE49-F238E27FC236}">
                <a16:creationId xmlns:a16="http://schemas.microsoft.com/office/drawing/2014/main" id="{81CF97D3-A755-B7FA-AB59-09DAB97BD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8" t="35476" b="16700"/>
          <a:stretch/>
        </p:blipFill>
        <p:spPr bwMode="auto">
          <a:xfrm>
            <a:off x="6078880" y="657591"/>
            <a:ext cx="2357379" cy="1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C85568A9-F734-B4EC-A640-FDD2A49865BC}"/>
              </a:ext>
            </a:extLst>
          </p:cNvPr>
          <p:cNvSpPr/>
          <p:nvPr/>
        </p:nvSpPr>
        <p:spPr>
          <a:xfrm rot="5400000">
            <a:off x="2351068" y="1569884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32E97FE7-3FFA-2258-6B69-6B29F1D76B7F}"/>
              </a:ext>
            </a:extLst>
          </p:cNvPr>
          <p:cNvSpPr/>
          <p:nvPr/>
        </p:nvSpPr>
        <p:spPr>
          <a:xfrm rot="5400000">
            <a:off x="5724634" y="1569885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23249731-18EA-8466-5312-C7E24EA256A9}"/>
              </a:ext>
            </a:extLst>
          </p:cNvPr>
          <p:cNvSpPr/>
          <p:nvPr/>
        </p:nvSpPr>
        <p:spPr>
          <a:xfrm rot="5400000">
            <a:off x="8397092" y="146551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035CBD-3307-ECFB-84EC-68AF3F9857A4}"/>
              </a:ext>
            </a:extLst>
          </p:cNvPr>
          <p:cNvSpPr/>
          <p:nvPr/>
        </p:nvSpPr>
        <p:spPr>
          <a:xfrm>
            <a:off x="-286982" y="2316382"/>
            <a:ext cx="3493213" cy="166299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最初は店の手伝いのみ、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その内、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娘が遺跡遠征できるように。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6A472D-AF07-4A40-893F-BF009BE2978D}"/>
              </a:ext>
            </a:extLst>
          </p:cNvPr>
          <p:cNvSpPr/>
          <p:nvPr/>
        </p:nvSpPr>
        <p:spPr>
          <a:xfrm>
            <a:off x="2944024" y="2460353"/>
            <a:ext cx="2769071" cy="1408359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アイテムを拾ってくる、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魔道具制作も可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8A85A78-27A3-8CC2-95F4-37F364D57F01}"/>
              </a:ext>
            </a:extLst>
          </p:cNvPr>
          <p:cNvSpPr/>
          <p:nvPr/>
        </p:nvSpPr>
        <p:spPr>
          <a:xfrm>
            <a:off x="5966077" y="2447159"/>
            <a:ext cx="2769071" cy="1408359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店に並べる。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売れると消費ではなく、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どちらかというと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店が装備するアイテムな感じ。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01E3F4-D384-204F-13BD-9827355BDF9F}"/>
              </a:ext>
            </a:extLst>
          </p:cNvPr>
          <p:cNvSpPr/>
          <p:nvPr/>
        </p:nvSpPr>
        <p:spPr>
          <a:xfrm>
            <a:off x="8873527" y="2341476"/>
            <a:ext cx="2769071" cy="1408359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店評価アップ、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月の収入アップ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pic>
        <p:nvPicPr>
          <p:cNvPr id="20" name="Picture 12" descr="4Gamer.net】［新作紹介］プリンセスメーカー5">
            <a:extLst>
              <a:ext uri="{FF2B5EF4-FFF2-40B4-BE49-F238E27FC236}">
                <a16:creationId xmlns:a16="http://schemas.microsoft.com/office/drawing/2014/main" id="{9DFDC37D-9176-4F6F-40B7-6C34CF08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0" y="4244936"/>
            <a:ext cx="2259085" cy="16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50737C1-BF99-4F66-830C-AAEA4945906B}"/>
              </a:ext>
            </a:extLst>
          </p:cNvPr>
          <p:cNvSpPr/>
          <p:nvPr/>
        </p:nvSpPr>
        <p:spPr>
          <a:xfrm>
            <a:off x="154354" y="5744406"/>
            <a:ext cx="2865354" cy="119555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稼いだお金で着せ替え。</a:t>
            </a:r>
            <a:br>
              <a:rPr lang="en-US" altLang="ja-JP" sz="1400" dirty="0">
                <a:solidFill>
                  <a:srgbClr val="FF0000"/>
                </a:solidFill>
              </a:rPr>
            </a:br>
            <a:r>
              <a:rPr lang="ja-JP" altLang="en-US" sz="1400" dirty="0">
                <a:solidFill>
                  <a:srgbClr val="FF0000"/>
                </a:solidFill>
              </a:rPr>
              <a:t>たぶん、</a:t>
            </a:r>
            <a:r>
              <a:rPr lang="en-US" altLang="ja-JP" sz="1400" dirty="0">
                <a:solidFill>
                  <a:srgbClr val="FF0000"/>
                </a:solidFill>
              </a:rPr>
              <a:t>8</a:t>
            </a:r>
            <a:r>
              <a:rPr lang="ja-JP" altLang="en-US" sz="1400" dirty="0">
                <a:solidFill>
                  <a:srgbClr val="FF0000"/>
                </a:solidFill>
              </a:rPr>
              <a:t>～</a:t>
            </a:r>
            <a:r>
              <a:rPr lang="en-US" altLang="ja-JP" sz="1400" dirty="0">
                <a:solidFill>
                  <a:srgbClr val="FF0000"/>
                </a:solidFill>
              </a:rPr>
              <a:t>10</a:t>
            </a:r>
            <a:r>
              <a:rPr lang="ja-JP" altLang="en-US" sz="1400" dirty="0">
                <a:solidFill>
                  <a:srgbClr val="FF0000"/>
                </a:solidFill>
              </a:rPr>
              <a:t>はいるかなぁ。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C70A586-3D8D-E14D-FA48-0C9D535C5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79" t="29112" r="45815" b="29113"/>
          <a:stretch/>
        </p:blipFill>
        <p:spPr>
          <a:xfrm>
            <a:off x="3559836" y="4244936"/>
            <a:ext cx="2406241" cy="1677519"/>
          </a:xfrm>
          <a:prstGeom prst="rect">
            <a:avLst/>
          </a:prstGeom>
        </p:spPr>
      </p:pic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37AEE170-B46C-133D-63E9-31EA50990F01}"/>
              </a:ext>
            </a:extLst>
          </p:cNvPr>
          <p:cNvSpPr/>
          <p:nvPr/>
        </p:nvSpPr>
        <p:spPr>
          <a:xfrm rot="5400000">
            <a:off x="3008197" y="498768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二等辺三角形 23">
            <a:extLst>
              <a:ext uri="{FF2B5EF4-FFF2-40B4-BE49-F238E27FC236}">
                <a16:creationId xmlns:a16="http://schemas.microsoft.com/office/drawing/2014/main" id="{48199A51-5ED9-F275-FBC2-C0BD0EF760D1}"/>
              </a:ext>
            </a:extLst>
          </p:cNvPr>
          <p:cNvSpPr/>
          <p:nvPr/>
        </p:nvSpPr>
        <p:spPr>
          <a:xfrm rot="5400000">
            <a:off x="11651645" y="146551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二等辺三角形 24">
            <a:extLst>
              <a:ext uri="{FF2B5EF4-FFF2-40B4-BE49-F238E27FC236}">
                <a16:creationId xmlns:a16="http://schemas.microsoft.com/office/drawing/2014/main" id="{A2446615-787F-9761-BFD2-A1ABC1490D2F}"/>
              </a:ext>
            </a:extLst>
          </p:cNvPr>
          <p:cNvSpPr/>
          <p:nvPr/>
        </p:nvSpPr>
        <p:spPr>
          <a:xfrm rot="5400000">
            <a:off x="105140" y="5046751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C9CE172-3530-5F34-F175-0DBCFEFBC550}"/>
              </a:ext>
            </a:extLst>
          </p:cNvPr>
          <p:cNvSpPr/>
          <p:nvPr/>
        </p:nvSpPr>
        <p:spPr>
          <a:xfrm>
            <a:off x="3384446" y="5734492"/>
            <a:ext cx="2694434" cy="119555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稼いだお金で娘育成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en-US" altLang="ja-JP" sz="1400" dirty="0">
                <a:solidFill>
                  <a:schemeClr val="tx1"/>
                </a:solidFill>
              </a:rPr>
              <a:t>※</a:t>
            </a:r>
            <a:r>
              <a:rPr lang="ja-JP" altLang="en-US" sz="1400" dirty="0">
                <a:solidFill>
                  <a:schemeClr val="tx1"/>
                </a:solidFill>
              </a:rPr>
              <a:t>ミニキャラは無し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583DD087-22FE-A109-4C4D-D77271D36982}"/>
              </a:ext>
            </a:extLst>
          </p:cNvPr>
          <p:cNvSpPr/>
          <p:nvPr/>
        </p:nvSpPr>
        <p:spPr>
          <a:xfrm rot="5400000">
            <a:off x="6069258" y="4987688"/>
            <a:ext cx="482886" cy="2256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64" name="Picture 16" descr="遺跡の内部の背景イラスト / Background illustrations of a ...">
            <a:extLst>
              <a:ext uri="{FF2B5EF4-FFF2-40B4-BE49-F238E27FC236}">
                <a16:creationId xmlns:a16="http://schemas.microsoft.com/office/drawing/2014/main" id="{11FF5190-A032-246D-7F8F-2FF78694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36" y="4178515"/>
            <a:ext cx="2582561" cy="17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911EFD5-AC0F-C1F7-3577-C2637DEA9B16}"/>
              </a:ext>
            </a:extLst>
          </p:cNvPr>
          <p:cNvSpPr/>
          <p:nvPr/>
        </p:nvSpPr>
        <p:spPr>
          <a:xfrm>
            <a:off x="6341781" y="5762972"/>
            <a:ext cx="3104070" cy="119555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娘能力、店の状況、制作アイテムで徐々に遠征先が追加。</a:t>
            </a:r>
            <a:br>
              <a:rPr lang="en-US" altLang="ja-JP" sz="1400" dirty="0">
                <a:solidFill>
                  <a:srgbClr val="FF0000"/>
                </a:solidFill>
              </a:rPr>
            </a:br>
            <a:r>
              <a:rPr lang="ja-JP" altLang="en-US" sz="1400" dirty="0">
                <a:solidFill>
                  <a:srgbClr val="FF0000"/>
                </a:solidFill>
              </a:rPr>
              <a:t>最深部までいけたら</a:t>
            </a:r>
            <a:r>
              <a:rPr lang="en-US" altLang="ja-JP" sz="1400" dirty="0">
                <a:solidFill>
                  <a:srgbClr val="FF0000"/>
                </a:solidFill>
              </a:rPr>
              <a:t>ED</a:t>
            </a:r>
            <a:r>
              <a:rPr lang="ja-JP" altLang="en-US" sz="1400" dirty="0">
                <a:solidFill>
                  <a:srgbClr val="FF0000"/>
                </a:solidFill>
              </a:rPr>
              <a:t>影響とか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pic>
        <p:nvPicPr>
          <p:cNvPr id="2066" name="Picture 18" descr="お得すぎるギャルゲーの教科書！ 『ラブリケーション 1＆2』のプレイインプレッション座談会 - ファミ通.com">
            <a:extLst>
              <a:ext uri="{FF2B5EF4-FFF2-40B4-BE49-F238E27FC236}">
                <a16:creationId xmlns:a16="http://schemas.microsoft.com/office/drawing/2014/main" id="{D5D33215-AB85-7380-3D18-F1DCFFD5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851" y="4261435"/>
            <a:ext cx="2621827" cy="148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DC7417B-1FEF-0B09-3539-B1D53396B035}"/>
              </a:ext>
            </a:extLst>
          </p:cNvPr>
          <p:cNvSpPr/>
          <p:nvPr/>
        </p:nvSpPr>
        <p:spPr>
          <a:xfrm>
            <a:off x="9559335" y="5775587"/>
            <a:ext cx="2582561" cy="1195553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日曜、休むコマンド、</a:t>
            </a:r>
            <a:br>
              <a:rPr lang="en-US" altLang="ja-JP" sz="1400" dirty="0">
                <a:solidFill>
                  <a:srgbClr val="FF0000"/>
                </a:solidFill>
              </a:rPr>
            </a:br>
            <a:r>
              <a:rPr lang="ja-JP" altLang="en-US" sz="1400" dirty="0">
                <a:solidFill>
                  <a:srgbClr val="FF0000"/>
                </a:solidFill>
              </a:rPr>
              <a:t>主人公信頼度高</a:t>
            </a:r>
            <a:br>
              <a:rPr lang="en-US" altLang="ja-JP" sz="1400" dirty="0">
                <a:solidFill>
                  <a:srgbClr val="FF0000"/>
                </a:solidFill>
              </a:rPr>
            </a:br>
            <a:r>
              <a:rPr lang="ja-JP" altLang="en-US" sz="1400" dirty="0">
                <a:solidFill>
                  <a:srgbClr val="FF0000"/>
                </a:solidFill>
              </a:rPr>
              <a:t>など、条件でスチル発生。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2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E682-EEC4-4D44-248C-95F3F7D60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5518AF-33A4-6D77-B4C5-892ACF29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931" y="223025"/>
            <a:ext cx="12192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991DFFC-3C11-01D7-EF8C-CD668688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568" y="3746810"/>
            <a:ext cx="12192000" cy="685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DC56E0-314A-7051-17F6-91AD1AA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9931" y="3144644"/>
            <a:ext cx="12192000" cy="685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3A19C5B-16AA-A210-85AB-DD8C7841A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" y="291604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6006</TotalTime>
  <Words>866</Words>
  <Application>Microsoft Office PowerPoint</Application>
  <PresentationFormat>ワイド画面</PresentationFormat>
  <Paragraphs>163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ＭＳ Ｐゴシック</vt:lpstr>
      <vt:lpstr>ＭＳ ゴシック</vt:lpstr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伊知朗 野田</dc:creator>
  <cp:lastModifiedBy>伊知朗 野田</cp:lastModifiedBy>
  <cp:revision>24</cp:revision>
  <dcterms:created xsi:type="dcterms:W3CDTF">2024-02-11T20:59:33Z</dcterms:created>
  <dcterms:modified xsi:type="dcterms:W3CDTF">2024-03-05T11:20:56Z</dcterms:modified>
</cp:coreProperties>
</file>